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13.png" ContentType="image/png"/>
  <Override PartName="/ppt/media/image50.png" ContentType="image/png"/>
  <Override PartName="/ppt/media/image40.png" ContentType="image/png"/>
  <Override PartName="/ppt/media/image4.png" ContentType="image/png"/>
  <Override PartName="/ppt/media/image34.png" ContentType="image/png"/>
  <Override PartName="/ppt/media/image41.png" ContentType="image/png"/>
  <Override PartName="/ppt/media/image9.png" ContentType="image/png"/>
  <Override PartName="/ppt/media/image39.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38.png" ContentType="image/png"/>
  <Override PartName="/ppt/media/image8.png" ContentType="image/png"/>
  <Override PartName="/ppt/media/image49.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35" name="PlaceHolder 4"/>
          <p:cNvSpPr>
            <a:spLocks noGrp="1"/>
          </p:cNvSpPr>
          <p:nvPr>
            <p:ph type="body"/>
          </p:nvPr>
        </p:nvSpPr>
        <p:spPr>
          <a:xfrm>
            <a:off x="45720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36" name="PlaceHolder 5"/>
          <p:cNvSpPr>
            <a:spLocks noGrp="1"/>
          </p:cNvSpPr>
          <p:nvPr>
            <p:ph type="body"/>
          </p:nvPr>
        </p:nvSpPr>
        <p:spPr>
          <a:xfrm>
            <a:off x="467424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38" name="PlaceHolder 2"/>
          <p:cNvSpPr>
            <a:spLocks noGrp="1"/>
          </p:cNvSpPr>
          <p:nvPr>
            <p:ph type="body"/>
          </p:nvPr>
        </p:nvSpPr>
        <p:spPr>
          <a:xfrm>
            <a:off x="457200" y="160452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39" name="PlaceHolder 3"/>
          <p:cNvSpPr>
            <a:spLocks noGrp="1"/>
          </p:cNvSpPr>
          <p:nvPr>
            <p:ph type="body"/>
          </p:nvPr>
        </p:nvSpPr>
        <p:spPr>
          <a:xfrm>
            <a:off x="3239640" y="160452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40" name="PlaceHolder 4"/>
          <p:cNvSpPr>
            <a:spLocks noGrp="1"/>
          </p:cNvSpPr>
          <p:nvPr>
            <p:ph type="body"/>
          </p:nvPr>
        </p:nvSpPr>
        <p:spPr>
          <a:xfrm>
            <a:off x="6022080" y="160452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41" name="PlaceHolder 5"/>
          <p:cNvSpPr>
            <a:spLocks noGrp="1"/>
          </p:cNvSpPr>
          <p:nvPr>
            <p:ph type="body"/>
          </p:nvPr>
        </p:nvSpPr>
        <p:spPr>
          <a:xfrm>
            <a:off x="457200" y="368208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42" name="PlaceHolder 6"/>
          <p:cNvSpPr>
            <a:spLocks noGrp="1"/>
          </p:cNvSpPr>
          <p:nvPr>
            <p:ph type="body"/>
          </p:nvPr>
        </p:nvSpPr>
        <p:spPr>
          <a:xfrm>
            <a:off x="3239640" y="368208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43" name="PlaceHolder 7"/>
          <p:cNvSpPr>
            <a:spLocks noGrp="1"/>
          </p:cNvSpPr>
          <p:nvPr>
            <p:ph type="body"/>
          </p:nvPr>
        </p:nvSpPr>
        <p:spPr>
          <a:xfrm>
            <a:off x="6022080" y="368208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5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55" name="PlaceHolder 2"/>
          <p:cNvSpPr>
            <a:spLocks noGrp="1"/>
          </p:cNvSpPr>
          <p:nvPr>
            <p:ph type="body"/>
          </p:nvPr>
        </p:nvSpPr>
        <p:spPr>
          <a:xfrm>
            <a:off x="457200" y="1604520"/>
            <a:ext cx="8229240" cy="397728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57" name="PlaceHolder 2"/>
          <p:cNvSpPr>
            <a:spLocks noGrp="1"/>
          </p:cNvSpPr>
          <p:nvPr>
            <p:ph type="body"/>
          </p:nvPr>
        </p:nvSpPr>
        <p:spPr>
          <a:xfrm>
            <a:off x="45720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
        <p:nvSpPr>
          <p:cNvPr id="58" name="PlaceHolder 3"/>
          <p:cNvSpPr>
            <a:spLocks noGrp="1"/>
          </p:cNvSpPr>
          <p:nvPr>
            <p:ph type="body"/>
          </p:nvPr>
        </p:nvSpPr>
        <p:spPr>
          <a:xfrm>
            <a:off x="467424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311760" y="2867760"/>
            <a:ext cx="8520120" cy="5202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63" name="PlaceHolder 3"/>
          <p:cNvSpPr>
            <a:spLocks noGrp="1"/>
          </p:cNvSpPr>
          <p:nvPr>
            <p:ph type="body"/>
          </p:nvPr>
        </p:nvSpPr>
        <p:spPr>
          <a:xfrm>
            <a:off x="467424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
        <p:nvSpPr>
          <p:cNvPr id="64" name="PlaceHolder 4"/>
          <p:cNvSpPr>
            <a:spLocks noGrp="1"/>
          </p:cNvSpPr>
          <p:nvPr>
            <p:ph type="body"/>
          </p:nvPr>
        </p:nvSpPr>
        <p:spPr>
          <a:xfrm>
            <a:off x="45720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66" name="PlaceHolder 2"/>
          <p:cNvSpPr>
            <a:spLocks noGrp="1"/>
          </p:cNvSpPr>
          <p:nvPr>
            <p:ph type="body"/>
          </p:nvPr>
        </p:nvSpPr>
        <p:spPr>
          <a:xfrm>
            <a:off x="45720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
        <p:nvSpPr>
          <p:cNvPr id="67" name="PlaceHolder 3"/>
          <p:cNvSpPr>
            <a:spLocks noGrp="1"/>
          </p:cNvSpPr>
          <p:nvPr>
            <p:ph type="body"/>
          </p:nvPr>
        </p:nvSpPr>
        <p:spPr>
          <a:xfrm>
            <a:off x="467424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68" name="PlaceHolder 4"/>
          <p:cNvSpPr>
            <a:spLocks noGrp="1"/>
          </p:cNvSpPr>
          <p:nvPr>
            <p:ph type="body"/>
          </p:nvPr>
        </p:nvSpPr>
        <p:spPr>
          <a:xfrm>
            <a:off x="467424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70" name="PlaceHolder 2"/>
          <p:cNvSpPr>
            <a:spLocks noGrp="1"/>
          </p:cNvSpPr>
          <p:nvPr>
            <p:ph type="body"/>
          </p:nvPr>
        </p:nvSpPr>
        <p:spPr>
          <a:xfrm>
            <a:off x="45720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7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72" name="PlaceHolder 4"/>
          <p:cNvSpPr>
            <a:spLocks noGrp="1"/>
          </p:cNvSpPr>
          <p:nvPr>
            <p:ph type="body"/>
          </p:nvPr>
        </p:nvSpPr>
        <p:spPr>
          <a:xfrm>
            <a:off x="457200" y="3682080"/>
            <a:ext cx="822924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74" name="PlaceHolder 2"/>
          <p:cNvSpPr>
            <a:spLocks noGrp="1"/>
          </p:cNvSpPr>
          <p:nvPr>
            <p:ph type="body"/>
          </p:nvPr>
        </p:nvSpPr>
        <p:spPr>
          <a:xfrm>
            <a:off x="457200" y="1604520"/>
            <a:ext cx="822924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75" name="PlaceHolder 3"/>
          <p:cNvSpPr>
            <a:spLocks noGrp="1"/>
          </p:cNvSpPr>
          <p:nvPr>
            <p:ph type="body"/>
          </p:nvPr>
        </p:nvSpPr>
        <p:spPr>
          <a:xfrm>
            <a:off x="457200" y="3682080"/>
            <a:ext cx="822924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77" name="PlaceHolder 2"/>
          <p:cNvSpPr>
            <a:spLocks noGrp="1"/>
          </p:cNvSpPr>
          <p:nvPr>
            <p:ph type="body"/>
          </p:nvPr>
        </p:nvSpPr>
        <p:spPr>
          <a:xfrm>
            <a:off x="45720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78" name="PlaceHolder 3"/>
          <p:cNvSpPr>
            <a:spLocks noGrp="1"/>
          </p:cNvSpPr>
          <p:nvPr>
            <p:ph type="body"/>
          </p:nvPr>
        </p:nvSpPr>
        <p:spPr>
          <a:xfrm>
            <a:off x="467424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79" name="PlaceHolder 4"/>
          <p:cNvSpPr>
            <a:spLocks noGrp="1"/>
          </p:cNvSpPr>
          <p:nvPr>
            <p:ph type="body"/>
          </p:nvPr>
        </p:nvSpPr>
        <p:spPr>
          <a:xfrm>
            <a:off x="45720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80" name="PlaceHolder 5"/>
          <p:cNvSpPr>
            <a:spLocks noGrp="1"/>
          </p:cNvSpPr>
          <p:nvPr>
            <p:ph type="body"/>
          </p:nvPr>
        </p:nvSpPr>
        <p:spPr>
          <a:xfrm>
            <a:off x="467424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82" name="PlaceHolder 2"/>
          <p:cNvSpPr>
            <a:spLocks noGrp="1"/>
          </p:cNvSpPr>
          <p:nvPr>
            <p:ph type="body"/>
          </p:nvPr>
        </p:nvSpPr>
        <p:spPr>
          <a:xfrm>
            <a:off x="457200" y="160452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83" name="PlaceHolder 3"/>
          <p:cNvSpPr>
            <a:spLocks noGrp="1"/>
          </p:cNvSpPr>
          <p:nvPr>
            <p:ph type="body"/>
          </p:nvPr>
        </p:nvSpPr>
        <p:spPr>
          <a:xfrm>
            <a:off x="3239640" y="160452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84" name="PlaceHolder 4"/>
          <p:cNvSpPr>
            <a:spLocks noGrp="1"/>
          </p:cNvSpPr>
          <p:nvPr>
            <p:ph type="body"/>
          </p:nvPr>
        </p:nvSpPr>
        <p:spPr>
          <a:xfrm>
            <a:off x="6022080" y="160452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85" name="PlaceHolder 5"/>
          <p:cNvSpPr>
            <a:spLocks noGrp="1"/>
          </p:cNvSpPr>
          <p:nvPr>
            <p:ph type="body"/>
          </p:nvPr>
        </p:nvSpPr>
        <p:spPr>
          <a:xfrm>
            <a:off x="457200" y="368208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86" name="PlaceHolder 6"/>
          <p:cNvSpPr>
            <a:spLocks noGrp="1"/>
          </p:cNvSpPr>
          <p:nvPr>
            <p:ph type="body"/>
          </p:nvPr>
        </p:nvSpPr>
        <p:spPr>
          <a:xfrm>
            <a:off x="3239640" y="368208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87" name="PlaceHolder 7"/>
          <p:cNvSpPr>
            <a:spLocks noGrp="1"/>
          </p:cNvSpPr>
          <p:nvPr>
            <p:ph type="body"/>
          </p:nvPr>
        </p:nvSpPr>
        <p:spPr>
          <a:xfrm>
            <a:off x="6022080" y="368208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95"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97" name="PlaceHolder 2"/>
          <p:cNvSpPr>
            <a:spLocks noGrp="1"/>
          </p:cNvSpPr>
          <p:nvPr>
            <p:ph type="body"/>
          </p:nvPr>
        </p:nvSpPr>
        <p:spPr>
          <a:xfrm>
            <a:off x="457200" y="1604520"/>
            <a:ext cx="8229240" cy="397728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99" name="PlaceHolder 2"/>
          <p:cNvSpPr>
            <a:spLocks noGrp="1"/>
          </p:cNvSpPr>
          <p:nvPr>
            <p:ph type="body"/>
          </p:nvPr>
        </p:nvSpPr>
        <p:spPr>
          <a:xfrm>
            <a:off x="45720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
        <p:nvSpPr>
          <p:cNvPr id="100" name="PlaceHolder 3"/>
          <p:cNvSpPr>
            <a:spLocks noGrp="1"/>
          </p:cNvSpPr>
          <p:nvPr>
            <p:ph type="body"/>
          </p:nvPr>
        </p:nvSpPr>
        <p:spPr>
          <a:xfrm>
            <a:off x="467424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311760" y="2867760"/>
            <a:ext cx="8520120" cy="5202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04" name="PlaceHolder 2"/>
          <p:cNvSpPr>
            <a:spLocks noGrp="1"/>
          </p:cNvSpPr>
          <p:nvPr>
            <p:ph type="body"/>
          </p:nvPr>
        </p:nvSpPr>
        <p:spPr>
          <a:xfrm>
            <a:off x="45720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05" name="PlaceHolder 3"/>
          <p:cNvSpPr>
            <a:spLocks noGrp="1"/>
          </p:cNvSpPr>
          <p:nvPr>
            <p:ph type="body"/>
          </p:nvPr>
        </p:nvSpPr>
        <p:spPr>
          <a:xfrm>
            <a:off x="467424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
        <p:nvSpPr>
          <p:cNvPr id="106" name="PlaceHolder 4"/>
          <p:cNvSpPr>
            <a:spLocks noGrp="1"/>
          </p:cNvSpPr>
          <p:nvPr>
            <p:ph type="body"/>
          </p:nvPr>
        </p:nvSpPr>
        <p:spPr>
          <a:xfrm>
            <a:off x="45720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08" name="PlaceHolder 2"/>
          <p:cNvSpPr>
            <a:spLocks noGrp="1"/>
          </p:cNvSpPr>
          <p:nvPr>
            <p:ph type="body"/>
          </p:nvPr>
        </p:nvSpPr>
        <p:spPr>
          <a:xfrm>
            <a:off x="45720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
        <p:nvSpPr>
          <p:cNvPr id="109" name="PlaceHolder 3"/>
          <p:cNvSpPr>
            <a:spLocks noGrp="1"/>
          </p:cNvSpPr>
          <p:nvPr>
            <p:ph type="body"/>
          </p:nvPr>
        </p:nvSpPr>
        <p:spPr>
          <a:xfrm>
            <a:off x="467424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10" name="PlaceHolder 4"/>
          <p:cNvSpPr>
            <a:spLocks noGrp="1"/>
          </p:cNvSpPr>
          <p:nvPr>
            <p:ph type="body"/>
          </p:nvPr>
        </p:nvSpPr>
        <p:spPr>
          <a:xfrm>
            <a:off x="467424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12" name="PlaceHolder 2"/>
          <p:cNvSpPr>
            <a:spLocks noGrp="1"/>
          </p:cNvSpPr>
          <p:nvPr>
            <p:ph type="body"/>
          </p:nvPr>
        </p:nvSpPr>
        <p:spPr>
          <a:xfrm>
            <a:off x="45720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14" name="PlaceHolder 4"/>
          <p:cNvSpPr>
            <a:spLocks noGrp="1"/>
          </p:cNvSpPr>
          <p:nvPr>
            <p:ph type="body"/>
          </p:nvPr>
        </p:nvSpPr>
        <p:spPr>
          <a:xfrm>
            <a:off x="457200" y="3682080"/>
            <a:ext cx="822924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16" name="PlaceHolder 2"/>
          <p:cNvSpPr>
            <a:spLocks noGrp="1"/>
          </p:cNvSpPr>
          <p:nvPr>
            <p:ph type="body"/>
          </p:nvPr>
        </p:nvSpPr>
        <p:spPr>
          <a:xfrm>
            <a:off x="457200" y="1604520"/>
            <a:ext cx="822924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17" name="PlaceHolder 3"/>
          <p:cNvSpPr>
            <a:spLocks noGrp="1"/>
          </p:cNvSpPr>
          <p:nvPr>
            <p:ph type="body"/>
          </p:nvPr>
        </p:nvSpPr>
        <p:spPr>
          <a:xfrm>
            <a:off x="457200" y="3682080"/>
            <a:ext cx="822924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19" name="PlaceHolder 2"/>
          <p:cNvSpPr>
            <a:spLocks noGrp="1"/>
          </p:cNvSpPr>
          <p:nvPr>
            <p:ph type="body"/>
          </p:nvPr>
        </p:nvSpPr>
        <p:spPr>
          <a:xfrm>
            <a:off x="45720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21" name="PlaceHolder 4"/>
          <p:cNvSpPr>
            <a:spLocks noGrp="1"/>
          </p:cNvSpPr>
          <p:nvPr>
            <p:ph type="body"/>
          </p:nvPr>
        </p:nvSpPr>
        <p:spPr>
          <a:xfrm>
            <a:off x="45720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22" name="PlaceHolder 5"/>
          <p:cNvSpPr>
            <a:spLocks noGrp="1"/>
          </p:cNvSpPr>
          <p:nvPr>
            <p:ph type="body"/>
          </p:nvPr>
        </p:nvSpPr>
        <p:spPr>
          <a:xfrm>
            <a:off x="467424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24" name="PlaceHolder 2"/>
          <p:cNvSpPr>
            <a:spLocks noGrp="1"/>
          </p:cNvSpPr>
          <p:nvPr>
            <p:ph type="body"/>
          </p:nvPr>
        </p:nvSpPr>
        <p:spPr>
          <a:xfrm>
            <a:off x="457200" y="160452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25" name="PlaceHolder 3"/>
          <p:cNvSpPr>
            <a:spLocks noGrp="1"/>
          </p:cNvSpPr>
          <p:nvPr>
            <p:ph type="body"/>
          </p:nvPr>
        </p:nvSpPr>
        <p:spPr>
          <a:xfrm>
            <a:off x="3239640" y="160452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26" name="PlaceHolder 4"/>
          <p:cNvSpPr>
            <a:spLocks noGrp="1"/>
          </p:cNvSpPr>
          <p:nvPr>
            <p:ph type="body"/>
          </p:nvPr>
        </p:nvSpPr>
        <p:spPr>
          <a:xfrm>
            <a:off x="6022080" y="160452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27" name="PlaceHolder 5"/>
          <p:cNvSpPr>
            <a:spLocks noGrp="1"/>
          </p:cNvSpPr>
          <p:nvPr>
            <p:ph type="body"/>
          </p:nvPr>
        </p:nvSpPr>
        <p:spPr>
          <a:xfrm>
            <a:off x="457200" y="368208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28" name="PlaceHolder 6"/>
          <p:cNvSpPr>
            <a:spLocks noGrp="1"/>
          </p:cNvSpPr>
          <p:nvPr>
            <p:ph type="body"/>
          </p:nvPr>
        </p:nvSpPr>
        <p:spPr>
          <a:xfrm>
            <a:off x="3239640" y="368208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29" name="PlaceHolder 7"/>
          <p:cNvSpPr>
            <a:spLocks noGrp="1"/>
          </p:cNvSpPr>
          <p:nvPr>
            <p:ph type="body"/>
          </p:nvPr>
        </p:nvSpPr>
        <p:spPr>
          <a:xfrm>
            <a:off x="6022080" y="3682080"/>
            <a:ext cx="26496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311760" y="2867760"/>
            <a:ext cx="8520120" cy="5202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
        <p:nvSpPr>
          <p:cNvPr id="20" name="PlaceHolder 4"/>
          <p:cNvSpPr>
            <a:spLocks noGrp="1"/>
          </p:cNvSpPr>
          <p:nvPr>
            <p:ph type="body"/>
          </p:nvPr>
        </p:nvSpPr>
        <p:spPr>
          <a:xfrm>
            <a:off x="45720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normAutofit/>
          </a:bodyPr>
          <a:p>
            <a:endParaRPr b="0" lang="es-ES" sz="3200" spc="-1" strike="noStrike">
              <a:solidFill>
                <a:srgbClr val="000000"/>
              </a:solidFill>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2867760"/>
            <a:ext cx="8520120" cy="112212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s-ES" sz="3200" spc="-1" strike="noStrike">
              <a:solidFill>
                <a:srgbClr val="000000"/>
              </a:solidFill>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normAutofit/>
          </a:bodyPr>
          <a:p>
            <a:endParaRPr b="0" lang="es-E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n 9" descr="banda.png"/>
          <p:cNvPicPr/>
          <p:nvPr/>
        </p:nvPicPr>
        <p:blipFill>
          <a:blip r:embed="rId2"/>
          <a:stretch/>
        </p:blipFill>
        <p:spPr>
          <a:xfrm>
            <a:off x="0" y="0"/>
            <a:ext cx="9143640" cy="442080"/>
          </a:xfrm>
          <a:prstGeom prst="rect">
            <a:avLst/>
          </a:prstGeom>
          <a:ln w="0">
            <a:noFill/>
          </a:ln>
        </p:spPr>
      </p:pic>
      <p:pic>
        <p:nvPicPr>
          <p:cNvPr id="1" name="Imagen 6" descr="LOGOA4.png"/>
          <p:cNvPicPr/>
          <p:nvPr/>
        </p:nvPicPr>
        <p:blipFill>
          <a:blip r:embed="rId3"/>
          <a:stretch/>
        </p:blipFill>
        <p:spPr>
          <a:xfrm>
            <a:off x="7263360" y="6126120"/>
            <a:ext cx="1423080" cy="651960"/>
          </a:xfrm>
          <a:prstGeom prst="rect">
            <a:avLst/>
          </a:prstGeom>
          <a:ln w="0">
            <a:noFill/>
          </a:ln>
        </p:spPr>
      </p:pic>
      <p:pic>
        <p:nvPicPr>
          <p:cNvPr id="2" name="8 Imagen" descr=""/>
          <p:cNvPicPr/>
          <p:nvPr/>
        </p:nvPicPr>
        <p:blipFill>
          <a:blip r:embed="rId4"/>
          <a:stretch/>
        </p:blipFill>
        <p:spPr>
          <a:xfrm>
            <a:off x="0" y="0"/>
            <a:ext cx="9143640" cy="441000"/>
          </a:xfrm>
          <a:prstGeom prst="rect">
            <a:avLst/>
          </a:prstGeom>
          <a:ln w="0">
            <a:noFill/>
          </a:ln>
        </p:spPr>
      </p:pic>
      <p:sp>
        <p:nvSpPr>
          <p:cNvPr id="3" name="PlaceHolder 1"/>
          <p:cNvSpPr>
            <a:spLocks noGrp="1"/>
          </p:cNvSpPr>
          <p:nvPr>
            <p:ph type="title"/>
          </p:nvPr>
        </p:nvSpPr>
        <p:spPr>
          <a:xfrm>
            <a:off x="0" y="423000"/>
            <a:ext cx="9143640" cy="366120"/>
          </a:xfrm>
          <a:prstGeom prst="rect">
            <a:avLst/>
          </a:prstGeom>
        </p:spPr>
        <p:txBody>
          <a:bodyPr anchor="ctr">
            <a:noAutofit/>
          </a:bodyPr>
          <a:p>
            <a:pPr>
              <a:lnSpc>
                <a:spcPct val="100000"/>
              </a:lnSpc>
            </a:pPr>
            <a:r>
              <a:rPr b="0" lang="en-US" sz="3200" spc="-1" strike="noStrike">
                <a:solidFill>
                  <a:srgbClr val="ffffff"/>
                </a:solidFill>
                <a:latin typeface="Arial"/>
              </a:rPr>
              <a:t>Clic </a:t>
            </a:r>
            <a:r>
              <a:rPr b="0" lang="en-US" sz="3200" spc="-1" strike="noStrike">
                <a:solidFill>
                  <a:srgbClr val="ffffff"/>
                </a:solidFill>
                <a:latin typeface="Arial"/>
              </a:rPr>
              <a:t>para </a:t>
            </a:r>
            <a:r>
              <a:rPr b="0" lang="en-US" sz="3200" spc="-1" strike="noStrike">
                <a:solidFill>
                  <a:srgbClr val="ffffff"/>
                </a:solidFill>
                <a:latin typeface="Arial"/>
              </a:rPr>
              <a:t>editar </a:t>
            </a:r>
            <a:r>
              <a:rPr b="0" lang="en-US" sz="3200" spc="-1" strike="noStrike">
                <a:solidFill>
                  <a:srgbClr val="ffffff"/>
                </a:solidFill>
                <a:latin typeface="Arial"/>
              </a:rPr>
              <a:t>título</a:t>
            </a:r>
            <a:endParaRPr b="0" lang="es-ES" sz="3200" spc="-1" strike="noStrike">
              <a:solidFill>
                <a:srgbClr val="000000"/>
              </a:solidFill>
              <a:latin typeface="Calibri"/>
            </a:endParaRPr>
          </a:p>
        </p:txBody>
      </p:sp>
      <p:sp>
        <p:nvSpPr>
          <p:cNvPr id="4" name="PlaceHolder 2"/>
          <p:cNvSpPr>
            <a:spLocks noGrp="1"/>
          </p:cNvSpPr>
          <p:nvPr>
            <p:ph type="dt"/>
          </p:nvPr>
        </p:nvSpPr>
        <p:spPr>
          <a:xfrm>
            <a:off x="457200" y="6263280"/>
            <a:ext cx="2133360" cy="364680"/>
          </a:xfrm>
          <a:prstGeom prst="rect">
            <a:avLst/>
          </a:prstGeom>
        </p:spPr>
        <p:txBody>
          <a:bodyPr anchor="ctr">
            <a:noAutofit/>
          </a:bodyPr>
          <a:p>
            <a:pPr>
              <a:lnSpc>
                <a:spcPct val="100000"/>
              </a:lnSpc>
            </a:pPr>
            <a:fld id="{EFA962E6-A314-4127-96C5-805E7E9E3E4C}" type="datetime">
              <a:rPr b="0" lang="es-ES" sz="1200" spc="-1" strike="noStrike">
                <a:solidFill>
                  <a:srgbClr val="8b8b8b"/>
                </a:solidFill>
                <a:latin typeface="Arial"/>
              </a:rPr>
              <a:t>8/12/21</a:t>
            </a:fld>
            <a:endParaRPr b="0" lang="en-US" sz="1200" spc="-1" strike="noStrike">
              <a:latin typeface="Times New Roman"/>
            </a:endParaRPr>
          </a:p>
        </p:txBody>
      </p:sp>
      <p:sp>
        <p:nvSpPr>
          <p:cNvPr id="5" name="PlaceHolder 3"/>
          <p:cNvSpPr>
            <a:spLocks noGrp="1"/>
          </p:cNvSpPr>
          <p:nvPr>
            <p:ph type="ftr"/>
          </p:nvPr>
        </p:nvSpPr>
        <p:spPr>
          <a:xfrm>
            <a:off x="69480" y="50760"/>
            <a:ext cx="3885840" cy="364680"/>
          </a:xfrm>
          <a:prstGeom prst="rect">
            <a:avLst/>
          </a:prstGeom>
        </p:spPr>
        <p:txBody>
          <a:bodyPr anchor="ctr">
            <a:noAutofit/>
          </a:bodyPr>
          <a:p>
            <a:endParaRPr b="0" lang="en-US" sz="2400" spc="-1" strike="noStrike">
              <a:latin typeface="Times New Roman"/>
            </a:endParaRPr>
          </a:p>
        </p:txBody>
      </p:sp>
      <p:pic>
        <p:nvPicPr>
          <p:cNvPr id="6" name="8 Imagen" descr=""/>
          <p:cNvPicPr/>
          <p:nvPr/>
        </p:nvPicPr>
        <p:blipFill>
          <a:blip r:embed="rId5"/>
          <a:stretch/>
        </p:blipFill>
        <p:spPr>
          <a:xfrm>
            <a:off x="0" y="1440"/>
            <a:ext cx="9143640" cy="421200"/>
          </a:xfrm>
          <a:prstGeom prst="rect">
            <a:avLst/>
          </a:prstGeom>
          <a:ln w="0">
            <a:noFill/>
          </a:ln>
        </p:spPr>
      </p:pic>
      <p:sp>
        <p:nvSpPr>
          <p:cNvPr id="7"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Arial"/>
              </a:rPr>
              <a:t>Click to edit the outline text format</a:t>
            </a:r>
            <a:endParaRPr b="0" lang="es-E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Arial"/>
              </a:rPr>
              <a:t>Second Outline Level</a:t>
            </a:r>
            <a:endParaRPr b="0" lang="es-E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Arial"/>
              </a:rPr>
              <a:t>Third Outline Level</a:t>
            </a:r>
            <a:endParaRPr b="0" lang="es-E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Arial"/>
              </a:rPr>
              <a:t>Fourth Outline Level</a:t>
            </a:r>
            <a:endParaRPr b="0" lang="es-E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4" name="Imagen 9" descr="banda.png"/>
          <p:cNvPicPr/>
          <p:nvPr/>
        </p:nvPicPr>
        <p:blipFill>
          <a:blip r:embed="rId2"/>
          <a:stretch/>
        </p:blipFill>
        <p:spPr>
          <a:xfrm>
            <a:off x="0" y="0"/>
            <a:ext cx="9143640" cy="442080"/>
          </a:xfrm>
          <a:prstGeom prst="rect">
            <a:avLst/>
          </a:prstGeom>
          <a:ln w="0">
            <a:noFill/>
          </a:ln>
        </p:spPr>
      </p:pic>
      <p:pic>
        <p:nvPicPr>
          <p:cNvPr id="45" name="Imagen 6" descr="LOGOA4.png"/>
          <p:cNvPicPr/>
          <p:nvPr/>
        </p:nvPicPr>
        <p:blipFill>
          <a:blip r:embed="rId3"/>
          <a:stretch/>
        </p:blipFill>
        <p:spPr>
          <a:xfrm>
            <a:off x="7263360" y="6126120"/>
            <a:ext cx="1423080" cy="651960"/>
          </a:xfrm>
          <a:prstGeom prst="rect">
            <a:avLst/>
          </a:prstGeom>
          <a:ln w="0">
            <a:noFill/>
          </a:ln>
        </p:spPr>
      </p:pic>
      <p:pic>
        <p:nvPicPr>
          <p:cNvPr id="46" name="8 Imagen" descr=""/>
          <p:cNvPicPr/>
          <p:nvPr/>
        </p:nvPicPr>
        <p:blipFill>
          <a:blip r:embed="rId4"/>
          <a:stretch/>
        </p:blipFill>
        <p:spPr>
          <a:xfrm>
            <a:off x="0" y="0"/>
            <a:ext cx="9143640" cy="441000"/>
          </a:xfrm>
          <a:prstGeom prst="rect">
            <a:avLst/>
          </a:prstGeom>
          <a:ln w="0">
            <a:noFill/>
          </a:ln>
        </p:spPr>
      </p:pic>
      <p:sp>
        <p:nvSpPr>
          <p:cNvPr id="47" name="PlaceHolder 1"/>
          <p:cNvSpPr>
            <a:spLocks noGrp="1"/>
          </p:cNvSpPr>
          <p:nvPr>
            <p:ph type="title"/>
          </p:nvPr>
        </p:nvSpPr>
        <p:spPr>
          <a:xfrm>
            <a:off x="0" y="442080"/>
            <a:ext cx="9143640" cy="527040"/>
          </a:xfrm>
          <a:prstGeom prst="rect">
            <a:avLst/>
          </a:prstGeom>
        </p:spPr>
        <p:txBody>
          <a:bodyPr anchor="ctr">
            <a:noAutofit/>
          </a:bodyPr>
          <a:p>
            <a:pPr>
              <a:lnSpc>
                <a:spcPct val="100000"/>
              </a:lnSpc>
            </a:pPr>
            <a:r>
              <a:rPr b="0" lang="es-ES_tradnl" sz="3200" spc="-1" strike="noStrike">
                <a:solidFill>
                  <a:srgbClr val="ffffff"/>
                </a:solidFill>
                <a:latin typeface="Arial"/>
              </a:rPr>
              <a:t>Clic para editar título</a:t>
            </a:r>
            <a:endParaRPr b="0" lang="es-ES" sz="3200" spc="-1" strike="noStrike">
              <a:solidFill>
                <a:srgbClr val="000000"/>
              </a:solidFill>
              <a:latin typeface="Calibri"/>
            </a:endParaRPr>
          </a:p>
        </p:txBody>
      </p:sp>
      <p:sp>
        <p:nvSpPr>
          <p:cNvPr id="48" name="PlaceHolder 2"/>
          <p:cNvSpPr>
            <a:spLocks noGrp="1"/>
          </p:cNvSpPr>
          <p:nvPr>
            <p:ph type="body"/>
          </p:nvPr>
        </p:nvSpPr>
        <p:spPr>
          <a:xfrm>
            <a:off x="457200" y="2336760"/>
            <a:ext cx="8229240" cy="3657240"/>
          </a:xfrm>
          <a:prstGeom prst="rect">
            <a:avLst/>
          </a:prstGeom>
        </p:spPr>
        <p:txBody>
          <a:bodyPr>
            <a:noAutofit/>
          </a:bodyPr>
          <a:p>
            <a:pPr marL="343080" indent="-342720">
              <a:lnSpc>
                <a:spcPct val="100000"/>
              </a:lnSpc>
              <a:spcBef>
                <a:spcPts val="641"/>
              </a:spcBef>
              <a:buClr>
                <a:srgbClr val="000000"/>
              </a:buClr>
              <a:buFont typeface="Arial"/>
              <a:buChar char="•"/>
            </a:pPr>
            <a:r>
              <a:rPr b="0" lang="es-ES_tradnl" sz="3200" spc="-1" strike="noStrike">
                <a:solidFill>
                  <a:srgbClr val="000000"/>
                </a:solidFill>
                <a:latin typeface="Arial"/>
              </a:rPr>
              <a:t>Haga clic para modificar el estilo de texto del patrón</a:t>
            </a:r>
            <a:endParaRPr b="0" lang="es-ES" sz="32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s-ES_tradnl" sz="2800" spc="-1" strike="noStrike">
                <a:solidFill>
                  <a:srgbClr val="000000"/>
                </a:solidFill>
                <a:latin typeface="Arial"/>
              </a:rPr>
              <a:t>Segundo nivel</a:t>
            </a:r>
            <a:endParaRPr b="0" lang="es-E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s-ES_tradnl" sz="2400" spc="-1" strike="noStrike">
                <a:solidFill>
                  <a:srgbClr val="000000"/>
                </a:solidFill>
                <a:latin typeface="Arial"/>
              </a:rPr>
              <a:t>Tercer nivel</a:t>
            </a:r>
            <a:endParaRPr b="0" lang="es-ES" sz="2400" spc="-1" strike="noStrike">
              <a:solidFill>
                <a:srgbClr val="000000"/>
              </a:solidFill>
              <a:latin typeface="Arial"/>
            </a:endParaRPr>
          </a:p>
          <a:p>
            <a:pPr lvl="3" marL="1600200" indent="-228240">
              <a:lnSpc>
                <a:spcPct val="100000"/>
              </a:lnSpc>
              <a:spcBef>
                <a:spcPts val="400"/>
              </a:spcBef>
              <a:buClr>
                <a:srgbClr val="000000"/>
              </a:buClr>
              <a:buFont typeface="Arial"/>
              <a:buChar char="–"/>
            </a:pPr>
            <a:r>
              <a:rPr b="0" lang="es-ES_tradnl" sz="2000" spc="-1" strike="noStrike">
                <a:solidFill>
                  <a:srgbClr val="000000"/>
                </a:solidFill>
                <a:latin typeface="Arial"/>
              </a:rPr>
              <a:t>Cuarto nivel</a:t>
            </a:r>
            <a:endParaRPr b="0" lang="es-ES" sz="2000" spc="-1" strike="noStrike">
              <a:solidFill>
                <a:srgbClr val="000000"/>
              </a:solidFill>
              <a:latin typeface="Arial"/>
            </a:endParaRPr>
          </a:p>
          <a:p>
            <a:pPr lvl="4" marL="2057400" indent="-228240">
              <a:lnSpc>
                <a:spcPct val="100000"/>
              </a:lnSpc>
              <a:spcBef>
                <a:spcPts val="400"/>
              </a:spcBef>
              <a:buClr>
                <a:srgbClr val="000000"/>
              </a:buClr>
              <a:buFont typeface="Arial"/>
              <a:buChar char="»"/>
            </a:pPr>
            <a:r>
              <a:rPr b="0" lang="es-ES_tradnl" sz="2000" spc="-1" strike="noStrike">
                <a:solidFill>
                  <a:srgbClr val="000000"/>
                </a:solidFill>
                <a:latin typeface="Arial"/>
              </a:rPr>
              <a:t>Quinto nivel</a:t>
            </a:r>
            <a:endParaRPr b="0" lang="es-ES" sz="2000" spc="-1" strike="noStrike">
              <a:solidFill>
                <a:srgbClr val="000000"/>
              </a:solidFill>
              <a:latin typeface="Arial"/>
            </a:endParaRPr>
          </a:p>
        </p:txBody>
      </p:sp>
      <p:sp>
        <p:nvSpPr>
          <p:cNvPr id="49" name="PlaceHolder 3"/>
          <p:cNvSpPr>
            <a:spLocks noGrp="1"/>
          </p:cNvSpPr>
          <p:nvPr>
            <p:ph type="dt"/>
          </p:nvPr>
        </p:nvSpPr>
        <p:spPr>
          <a:xfrm>
            <a:off x="457200" y="6263280"/>
            <a:ext cx="2133360" cy="364680"/>
          </a:xfrm>
          <a:prstGeom prst="rect">
            <a:avLst/>
          </a:prstGeom>
        </p:spPr>
        <p:txBody>
          <a:bodyPr anchor="ctr">
            <a:noAutofit/>
          </a:bodyPr>
          <a:p>
            <a:pPr>
              <a:lnSpc>
                <a:spcPct val="100000"/>
              </a:lnSpc>
            </a:pPr>
            <a:fld id="{F81FB941-B461-4741-86EA-70C0FA156F9E}" type="datetime">
              <a:rPr b="0" lang="es-ES" sz="1200" spc="-1" strike="noStrike">
                <a:solidFill>
                  <a:srgbClr val="8b8b8b"/>
                </a:solidFill>
                <a:latin typeface="Arial"/>
              </a:rPr>
              <a:t>8/12/21</a:t>
            </a:fld>
            <a:endParaRPr b="0" lang="en-US" sz="1200" spc="-1" strike="noStrike">
              <a:latin typeface="Times New Roman"/>
            </a:endParaRPr>
          </a:p>
        </p:txBody>
      </p:sp>
      <p:sp>
        <p:nvSpPr>
          <p:cNvPr id="50" name="PlaceHolder 4"/>
          <p:cNvSpPr>
            <a:spLocks noGrp="1"/>
          </p:cNvSpPr>
          <p:nvPr>
            <p:ph type="ftr"/>
          </p:nvPr>
        </p:nvSpPr>
        <p:spPr>
          <a:xfrm>
            <a:off x="69480" y="50760"/>
            <a:ext cx="3885840" cy="364680"/>
          </a:xfrm>
          <a:prstGeom prst="rect">
            <a:avLst/>
          </a:prstGeom>
        </p:spPr>
        <p:txBody>
          <a:bodyPr anchor="ctr">
            <a:noAutofit/>
          </a:bodyPr>
          <a:p>
            <a:endParaRPr b="0" lang="en-US" sz="2400" spc="-1" strike="noStrike">
              <a:latin typeface="Times New Roman"/>
            </a:endParaRPr>
          </a:p>
        </p:txBody>
      </p:sp>
      <p:sp>
        <p:nvSpPr>
          <p:cNvPr id="51" name="PlaceHolder 5"/>
          <p:cNvSpPr>
            <a:spLocks noGrp="1"/>
          </p:cNvSpPr>
          <p:nvPr>
            <p:ph type="sldNum"/>
          </p:nvPr>
        </p:nvSpPr>
        <p:spPr>
          <a:xfrm>
            <a:off x="6553080" y="6356520"/>
            <a:ext cx="2133360" cy="364680"/>
          </a:xfrm>
          <a:prstGeom prst="rect">
            <a:avLst/>
          </a:prstGeom>
        </p:spPr>
        <p:txBody>
          <a:bodyPr anchor="ctr">
            <a:noAutofit/>
          </a:bodyPr>
          <a:p>
            <a:pPr algn="r">
              <a:lnSpc>
                <a:spcPct val="100000"/>
              </a:lnSpc>
            </a:pPr>
            <a:fld id="{C90B3633-154F-40A1-B910-80EB8AD5FB4F}" type="slidenum">
              <a:rPr b="0" lang="es-ES" sz="1200" spc="-1" strike="noStrike">
                <a:solidFill>
                  <a:srgbClr val="10243e"/>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8" name="Imagen 9" descr="banda.png"/>
          <p:cNvPicPr/>
          <p:nvPr/>
        </p:nvPicPr>
        <p:blipFill>
          <a:blip r:embed="rId2"/>
          <a:stretch/>
        </p:blipFill>
        <p:spPr>
          <a:xfrm>
            <a:off x="0" y="0"/>
            <a:ext cx="9143640" cy="442080"/>
          </a:xfrm>
          <a:prstGeom prst="rect">
            <a:avLst/>
          </a:prstGeom>
          <a:ln w="0">
            <a:noFill/>
          </a:ln>
        </p:spPr>
      </p:pic>
      <p:pic>
        <p:nvPicPr>
          <p:cNvPr id="89" name="Imagen 6" descr="LOGOA4.png"/>
          <p:cNvPicPr/>
          <p:nvPr/>
        </p:nvPicPr>
        <p:blipFill>
          <a:blip r:embed="rId3"/>
          <a:stretch/>
        </p:blipFill>
        <p:spPr>
          <a:xfrm>
            <a:off x="7263360" y="6126120"/>
            <a:ext cx="1423080" cy="651960"/>
          </a:xfrm>
          <a:prstGeom prst="rect">
            <a:avLst/>
          </a:prstGeom>
          <a:ln w="0">
            <a:noFill/>
          </a:ln>
        </p:spPr>
      </p:pic>
      <p:pic>
        <p:nvPicPr>
          <p:cNvPr id="90" name="8 Imagen" descr=""/>
          <p:cNvPicPr/>
          <p:nvPr/>
        </p:nvPicPr>
        <p:blipFill>
          <a:blip r:embed="rId4"/>
          <a:stretch/>
        </p:blipFill>
        <p:spPr>
          <a:xfrm>
            <a:off x="0" y="0"/>
            <a:ext cx="9143640" cy="441000"/>
          </a:xfrm>
          <a:prstGeom prst="rect">
            <a:avLst/>
          </a:prstGeom>
          <a:ln w="0">
            <a:noFill/>
          </a:ln>
        </p:spPr>
      </p:pic>
      <p:sp>
        <p:nvSpPr>
          <p:cNvPr id="91" name="PlaceHolder 1"/>
          <p:cNvSpPr>
            <a:spLocks noGrp="1"/>
          </p:cNvSpPr>
          <p:nvPr>
            <p:ph type="title"/>
          </p:nvPr>
        </p:nvSpPr>
        <p:spPr>
          <a:xfrm>
            <a:off x="311760" y="2867760"/>
            <a:ext cx="8520120" cy="1122120"/>
          </a:xfrm>
          <a:prstGeom prst="rect">
            <a:avLst/>
          </a:prstGeom>
        </p:spPr>
        <p:txBody>
          <a:bodyPr lIns="82800" rIns="82800" tIns="82800" bIns="82800" anchor="ctr">
            <a:noAutofit/>
          </a:bodyPr>
          <a:p>
            <a:pPr algn="ctr">
              <a:lnSpc>
                <a:spcPct val="100000"/>
              </a:lnSpc>
              <a:tabLst>
                <a:tab algn="l" pos="0"/>
              </a:tabLst>
            </a:pPr>
            <a:r>
              <a:rPr b="0" lang="es-ES" sz="4000" spc="-1" strike="noStrike">
                <a:solidFill>
                  <a:srgbClr val="000000"/>
                </a:solidFill>
                <a:latin typeface="Arial"/>
                <a:ea typeface="Arial"/>
              </a:rPr>
              <a:t>Haga clic para modificar el estilo de título del patrón</a:t>
            </a:r>
            <a:endParaRPr b="0" lang="es-ES" sz="4000" spc="-1" strike="noStrike">
              <a:solidFill>
                <a:srgbClr val="000000"/>
              </a:solidFill>
              <a:latin typeface="Calibri"/>
            </a:endParaRPr>
          </a:p>
        </p:txBody>
      </p:sp>
      <p:sp>
        <p:nvSpPr>
          <p:cNvPr id="92" name="PlaceHolder 2"/>
          <p:cNvSpPr>
            <a:spLocks noGrp="1"/>
          </p:cNvSpPr>
          <p:nvPr>
            <p:ph type="sldNum"/>
          </p:nvPr>
        </p:nvSpPr>
        <p:spPr>
          <a:xfrm>
            <a:off x="8472600" y="6217560"/>
            <a:ext cx="548280" cy="524520"/>
          </a:xfrm>
          <a:prstGeom prst="rect">
            <a:avLst/>
          </a:prstGeom>
        </p:spPr>
        <p:txBody>
          <a:bodyPr lIns="101520" rIns="101520" tIns="101520" bIns="101520" anchor="ctr">
            <a:noAutofit/>
          </a:bodyPr>
          <a:p>
            <a:pPr algn="r">
              <a:lnSpc>
                <a:spcPct val="100000"/>
              </a:lnSpc>
            </a:pPr>
            <a:fld id="{E8402880-94B0-43BA-BF9C-029A12CFBA94}" type="slidenum">
              <a:rPr b="0" lang="es-ES" sz="1100" spc="-1" strike="noStrike">
                <a:solidFill>
                  <a:srgbClr val="1f497d"/>
                </a:solidFill>
                <a:latin typeface="Arial"/>
                <a:ea typeface="Arial"/>
              </a:rPr>
              <a:t>&lt;number&gt;</a:t>
            </a:fld>
            <a:endParaRPr b="0" lang="en-US" sz="1100" spc="-1" strike="noStrike">
              <a:latin typeface="Times New Roman"/>
            </a:endParaRPr>
          </a:p>
        </p:txBody>
      </p:sp>
      <p:sp>
        <p:nvSpPr>
          <p:cNvPr id="93"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Arial"/>
              </a:rPr>
              <a:t>Click to edit the outline text format</a:t>
            </a:r>
            <a:endParaRPr b="0" lang="es-E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Arial"/>
              </a:rPr>
              <a:t>Second Outline Level</a:t>
            </a:r>
            <a:endParaRPr b="0" lang="es-E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Arial"/>
              </a:rPr>
              <a:t>Third Outline Level</a:t>
            </a:r>
            <a:endParaRPr b="0" lang="es-E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Arial"/>
              </a:rPr>
              <a:t>Fourth Outline Level</a:t>
            </a:r>
            <a:endParaRPr b="0" lang="es-E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hyperlink" Target="mailto:Victor.pascual@icgc.cat" TargetMode="External"/><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midominio.com/servidor/recurso.json" TargetMode="External"/><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www.programmableweb.com/" TargetMode="External"/><Relationship Id="rId3" Type="http://schemas.openxmlformats.org/officeDocument/2006/relationships/hyperlink" Target="https://www.programmableweb.com/" TargetMode="External"/><Relationship Id="rId4" Type="http://schemas.openxmlformats.org/officeDocument/2006/relationships/hyperlink" Target="https://www.programmableweb.com/"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hyperlink" Target="https://lod-cloud.net/" TargetMode="External"/><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hyperlink" Target="https://github.com/socrata" TargetMode="External"/><Relationship Id="rId3"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hyperlink" Target="https://en.wikipedia.org/wiki/Open_Knowledge_International#cite_note-2" TargetMode="External"/><Relationship Id="rId2" Type="http://schemas.openxmlformats.org/officeDocument/2006/relationships/hyperlink" Target="https://en.wikipedia.org/wiki/Open_Knowledge_International#cite_note-3" TargetMode="External"/><Relationship Id="rId3" Type="http://schemas.openxmlformats.org/officeDocument/2006/relationships/hyperlink" Target="https://en.wikipedia.org/wiki/Open_Knowledge_International#cite_note-4" TargetMode="External"/><Relationship Id="rId4" Type="http://schemas.openxmlformats.org/officeDocument/2006/relationships/hyperlink" Target="https://en.wikipedia.org/wiki/Rufus_Pollock" TargetMode="External"/><Relationship Id="rId5" Type="http://schemas.openxmlformats.org/officeDocument/2006/relationships/hyperlink" Target="https://en.wikipedia.org/wiki/Open_Knowledge_International#cite_note-5" TargetMode="External"/><Relationship Id="rId6" Type="http://schemas.openxmlformats.org/officeDocument/2006/relationships/hyperlink" Target="https://en.wikipedia.org/wiki/Cambridge" TargetMode="External"/><Relationship Id="rId7" Type="http://schemas.openxmlformats.org/officeDocument/2006/relationships/image" Target="../media/image45.png"/><Relationship Id="rId8"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hyperlink" Target="https://ckan.org/" TargetMode="External"/><Relationship Id="rId3" Type="http://schemas.openxmlformats.org/officeDocument/2006/relationships/hyperlink" Target="https://github.com/ckan/ckan" TargetMode="External"/><Relationship Id="rId4"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hyperlink" Target="http://demo.ckan.org/" TargetMode="External"/><Relationship Id="rId2" Type="http://schemas.openxmlformats.org/officeDocument/2006/relationships/hyperlink" Target="http://demo.ckan.org/api/3/action/package_search?q=museu" TargetMode="External"/><Relationship Id="rId3" Type="http://schemas.openxmlformats.org/officeDocument/2006/relationships/hyperlink" Target="http://demo.ckan.org/api/3/action/package_search?q=museu" TargetMode="External"/><Relationship Id="rId4" Type="http://schemas.openxmlformats.org/officeDocument/2006/relationships/hyperlink" Target="http://opendata-ajuntament.barcelona.cat/data/api/3/action/package_search?q=museu" TargetMode="External"/><Relationship Id="rId5" Type="http://schemas.openxmlformats.org/officeDocument/2006/relationships/hyperlink" Target="http://opendata-ajuntament.barcelona.cat/data/api/3/action/package_search?q=museu" TargetMode="External"/><Relationship Id="rId6" Type="http://schemas.openxmlformats.org/officeDocument/2006/relationships/hyperlink" Target="http://demo.ckan.org/api/3/action/resource_search?query=description:Museu" TargetMode="External"/><Relationship Id="rId7" Type="http://schemas.openxmlformats.org/officeDocument/2006/relationships/hyperlink" Target="http://demo.ckan.org/api/3/action/resource_search?query=description:Museu" TargetMode="External"/><Relationship Id="rId8"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Imagen 2" descr=""/>
          <p:cNvPicPr/>
          <p:nvPr/>
        </p:nvPicPr>
        <p:blipFill>
          <a:blip r:embed="rId1"/>
          <a:stretch/>
        </p:blipFill>
        <p:spPr>
          <a:xfrm>
            <a:off x="1434960" y="583920"/>
            <a:ext cx="6473160" cy="2662200"/>
          </a:xfrm>
          <a:prstGeom prst="rect">
            <a:avLst/>
          </a:prstGeom>
          <a:ln w="0">
            <a:noFill/>
          </a:ln>
        </p:spPr>
      </p:pic>
      <p:pic>
        <p:nvPicPr>
          <p:cNvPr id="131" name="Imagen 4" descr=""/>
          <p:cNvPicPr/>
          <p:nvPr/>
        </p:nvPicPr>
        <p:blipFill>
          <a:blip r:embed="rId2"/>
          <a:stretch/>
        </p:blipFill>
        <p:spPr>
          <a:xfrm>
            <a:off x="2742840" y="5567400"/>
            <a:ext cx="4391640" cy="930960"/>
          </a:xfrm>
          <a:prstGeom prst="rect">
            <a:avLst/>
          </a:prstGeom>
          <a:ln w="0">
            <a:noFill/>
          </a:ln>
        </p:spPr>
      </p:pic>
      <p:sp>
        <p:nvSpPr>
          <p:cNvPr id="132" name="CustomShape 2"/>
          <p:cNvSpPr/>
          <p:nvPr/>
        </p:nvSpPr>
        <p:spPr>
          <a:xfrm>
            <a:off x="1896480" y="2963520"/>
            <a:ext cx="5913720" cy="1734480"/>
          </a:xfrm>
          <a:prstGeom prst="rect">
            <a:avLst/>
          </a:prstGeom>
          <a:noFill/>
          <a:ln w="0">
            <a:noFill/>
          </a:ln>
        </p:spPr>
        <p:style>
          <a:lnRef idx="0"/>
          <a:fillRef idx="0"/>
          <a:effectRef idx="0"/>
          <a:fontRef idx="minor"/>
        </p:style>
        <p:txBody>
          <a:bodyPr lIns="90000" rIns="90000" tIns="45000" bIns="45000">
            <a:noAutofit/>
          </a:bodyPr>
          <a:p>
            <a:pPr algn="ctr">
              <a:lnSpc>
                <a:spcPct val="100000"/>
              </a:lnSpc>
            </a:pPr>
            <a:r>
              <a:rPr b="0" lang="ca-ES" sz="3200" spc="-1" strike="noStrike">
                <a:solidFill>
                  <a:srgbClr val="17375e"/>
                </a:solidFill>
                <a:latin typeface="Arial"/>
              </a:rPr>
              <a:t>Geoservicios para Smart cities</a:t>
            </a:r>
            <a:endParaRPr b="0" lang="en-US" sz="3200" spc="-1" strike="noStrike">
              <a:latin typeface="Arial"/>
            </a:endParaRPr>
          </a:p>
          <a:p>
            <a:pPr algn="ctr">
              <a:lnSpc>
                <a:spcPct val="100000"/>
              </a:lnSpc>
            </a:pPr>
            <a:r>
              <a:rPr b="0" i="1" lang="ca-ES" sz="1800" spc="-1" strike="noStrike">
                <a:solidFill>
                  <a:srgbClr val="17375e"/>
                </a:solidFill>
                <a:latin typeface="Arial"/>
              </a:rPr>
              <a:t>-</a:t>
            </a:r>
            <a:endParaRPr b="0" lang="en-US" sz="1800" spc="-1" strike="noStrike">
              <a:latin typeface="Arial"/>
            </a:endParaRPr>
          </a:p>
          <a:p>
            <a:pPr algn="ctr">
              <a:lnSpc>
                <a:spcPct val="100000"/>
              </a:lnSpc>
            </a:pPr>
            <a:r>
              <a:rPr b="0" i="1" lang="ca-ES" sz="1800" spc="-1" strike="noStrike">
                <a:solidFill>
                  <a:srgbClr val="17375e"/>
                </a:solidFill>
                <a:latin typeface="Arial"/>
              </a:rPr>
              <a:t>Introducción Smart Cities y Open Data </a:t>
            </a:r>
            <a:endParaRPr b="0" lang="en-US" sz="1800" spc="-1" strike="noStrike">
              <a:latin typeface="Arial"/>
            </a:endParaRPr>
          </a:p>
          <a:p>
            <a:pPr algn="ctr">
              <a:lnSpc>
                <a:spcPct val="100000"/>
              </a:lnSpc>
            </a:pPr>
            <a:r>
              <a:rPr b="0" i="1" lang="ca-ES" sz="1600" spc="-1" strike="noStrike">
                <a:solidFill>
                  <a:srgbClr val="17375e"/>
                </a:solidFill>
                <a:latin typeface="Arial"/>
              </a:rPr>
              <a:t>Victor Pascual Ayats</a:t>
            </a:r>
            <a:endParaRPr b="0" lang="en-US" sz="1600" spc="-1" strike="noStrike">
              <a:latin typeface="Arial"/>
            </a:endParaRPr>
          </a:p>
          <a:p>
            <a:pPr algn="ctr">
              <a:lnSpc>
                <a:spcPct val="100000"/>
              </a:lnSpc>
            </a:pPr>
            <a:r>
              <a:rPr b="0" i="1" lang="ca-ES" sz="1600" spc="-1" strike="noStrike">
                <a:solidFill>
                  <a:srgbClr val="17375e"/>
                </a:solidFill>
                <a:latin typeface="Arial"/>
              </a:rPr>
              <a:t>Wladimir Szczerban</a:t>
            </a:r>
            <a:endParaRPr b="0" lang="en-US" sz="1600" spc="-1" strike="noStrike">
              <a:latin typeface="Arial"/>
            </a:endParaRPr>
          </a:p>
          <a:p>
            <a:pPr algn="ctr">
              <a:lnSpc>
                <a:spcPct val="100000"/>
              </a:lnSpc>
            </a:pPr>
            <a:r>
              <a:rPr b="0" i="1" lang="ca-ES" sz="1200" spc="-1" strike="noStrike">
                <a:solidFill>
                  <a:srgbClr val="17375e"/>
                </a:solidFill>
                <a:latin typeface="Arial"/>
              </a:rPr>
              <a:t>MTIG  2021-2022</a:t>
            </a:r>
            <a:endParaRPr b="0" lang="en-US" sz="1200" spc="-1" strike="noStrike">
              <a:latin typeface="Arial"/>
            </a:endParaRPr>
          </a:p>
          <a:p>
            <a:pPr algn="ctr">
              <a:lnSpc>
                <a:spcPct val="100000"/>
              </a:lnSpc>
            </a:pPr>
            <a:r>
              <a:rPr b="0" i="1" lang="ca-ES" sz="1200" spc="-1" strike="noStrike" u="sng">
                <a:solidFill>
                  <a:srgbClr val="0000ff"/>
                </a:solidFill>
                <a:uFillTx/>
                <a:latin typeface="Arial"/>
                <a:hlinkClick r:id="rId3"/>
              </a:rPr>
              <a:t>Victor.pascual@icgc.cat</a:t>
            </a:r>
            <a:endParaRPr b="0" lang="en-US" sz="1200" spc="-1" strike="noStrike">
              <a:latin typeface="Arial"/>
            </a:endParaRPr>
          </a:p>
          <a:p>
            <a:pPr algn="ctr">
              <a:lnSpc>
                <a:spcPct val="100000"/>
              </a:lnSpc>
            </a:pPr>
            <a:r>
              <a:rPr b="0" i="1" lang="ca-ES" sz="1200" spc="-1" strike="noStrike" u="sng">
                <a:solidFill>
                  <a:srgbClr val="0000ff"/>
                </a:solidFill>
                <a:uFillTx/>
                <a:latin typeface="Arial"/>
              </a:rPr>
              <a:t>bolosig@gmail.com</a:t>
            </a:r>
            <a:endParaRPr b="0" lang="en-US" sz="1200" spc="-1" strike="noStrike">
              <a:latin typeface="Arial"/>
            </a:endParaRPr>
          </a:p>
          <a:p>
            <a:pPr algn="ctr">
              <a:lnSpc>
                <a:spcPct val="100000"/>
              </a:lnSpc>
            </a:pPr>
            <a:endParaRPr b="0" lang="en-US" sz="1200" spc="-1" strike="noStrike">
              <a:latin typeface="Arial"/>
            </a:endParaRPr>
          </a:p>
        </p:txBody>
      </p:sp>
      <p:sp>
        <p:nvSpPr>
          <p:cNvPr id="133" name="CustomShape 3"/>
          <p:cNvSpPr/>
          <p:nvPr/>
        </p:nvSpPr>
        <p:spPr>
          <a:xfrm>
            <a:off x="1523880" y="1397160"/>
            <a:ext cx="6095520" cy="40636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Conceptos Geoservicios</a:t>
            </a:r>
            <a:endParaRPr b="0" lang="es-ES" sz="3200" spc="-1" strike="noStrike">
              <a:solidFill>
                <a:srgbClr val="000000"/>
              </a:solidFill>
              <a:latin typeface="Calibri"/>
            </a:endParaRPr>
          </a:p>
        </p:txBody>
      </p:sp>
      <p:sp>
        <p:nvSpPr>
          <p:cNvPr id="161" name="Shape 134"/>
          <p:cNvSpPr/>
          <p:nvPr/>
        </p:nvSpPr>
        <p:spPr>
          <a:xfrm>
            <a:off x="229680" y="2168640"/>
            <a:ext cx="8480520" cy="2923560"/>
          </a:xfrm>
          <a:prstGeom prst="rect">
            <a:avLst/>
          </a:prstGeom>
          <a:solidFill>
            <a:schemeClr val="tx2">
              <a:lumMod val="20000"/>
              <a:lumOff val="80000"/>
            </a:schemeClr>
          </a:solidFill>
          <a:ln w="0">
            <a:noFill/>
          </a:ln>
        </p:spPr>
        <p:style>
          <a:lnRef idx="0"/>
          <a:fillRef idx="0"/>
          <a:effectRef idx="0"/>
          <a:fontRef idx="minor"/>
        </p:style>
        <p:txBody>
          <a:bodyPr>
            <a:noAutofit/>
          </a:bodyPr>
          <a:p>
            <a:pPr>
              <a:lnSpc>
                <a:spcPct val="100000"/>
              </a:lnSpc>
              <a:tabLst>
                <a:tab algn="l" pos="0"/>
              </a:tabLst>
            </a:pPr>
            <a:endParaRPr b="0" lang="en-US" sz="1800" spc="-1" strike="noStrike">
              <a:latin typeface="Arial"/>
            </a:endParaRPr>
          </a:p>
          <a:p>
            <a:pPr>
              <a:lnSpc>
                <a:spcPct val="100000"/>
              </a:lnSpc>
              <a:tabLst>
                <a:tab algn="l" pos="0"/>
              </a:tabLst>
            </a:pPr>
            <a:r>
              <a:rPr b="0" lang="en-US" sz="1600" spc="-1" strike="noStrike">
                <a:solidFill>
                  <a:srgbClr val="000000"/>
                </a:solidFill>
                <a:latin typeface="Raleway"/>
              </a:rPr>
              <a:t>In computer programming, an application programming interface (API) is a set of subroutine definitions, protocols, and tools for </a:t>
            </a:r>
            <a:r>
              <a:rPr b="1" lang="en-US" sz="2000" spc="-1" strike="noStrike">
                <a:solidFill>
                  <a:srgbClr val="00a9e0"/>
                </a:solidFill>
                <a:latin typeface="Raleway"/>
              </a:rPr>
              <a:t>building</a:t>
            </a:r>
            <a:r>
              <a:rPr b="0" lang="en-US" sz="1600" spc="-1" strike="noStrike">
                <a:solidFill>
                  <a:srgbClr val="000000"/>
                </a:solidFill>
                <a:latin typeface="Raleway"/>
              </a:rPr>
              <a:t> application software.  ( </a:t>
            </a:r>
            <a:r>
              <a:rPr b="0" lang="es-ES" sz="1600" spc="-1" strike="noStrike">
                <a:solidFill>
                  <a:srgbClr val="000000"/>
                </a:solidFill>
                <a:latin typeface="Raleway"/>
              </a:rPr>
              <a:t>….)</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US" sz="1600" spc="-1" strike="noStrike">
                <a:solidFill>
                  <a:srgbClr val="000000"/>
                </a:solidFill>
                <a:latin typeface="Raleway"/>
              </a:rPr>
              <a:t>An API may be for a </a:t>
            </a:r>
            <a:r>
              <a:rPr b="1" lang="en-US" sz="2000" spc="-1" strike="noStrike">
                <a:solidFill>
                  <a:srgbClr val="00a9e0"/>
                </a:solidFill>
                <a:latin typeface="Raleway"/>
              </a:rPr>
              <a:t>web-based </a:t>
            </a:r>
            <a:r>
              <a:rPr b="0" lang="en-US" sz="1600" spc="-1" strike="noStrike">
                <a:solidFill>
                  <a:srgbClr val="000000"/>
                </a:solidFill>
                <a:latin typeface="Raleway"/>
              </a:rPr>
              <a:t>system, operating system, database system, computer hardware, or software library. An API specification can take many forms, but often includes specifications for routines, data structures, object classes, variables, or remote calls.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1" lang="en-US" sz="2000" spc="-1" strike="noStrike">
                <a:solidFill>
                  <a:srgbClr val="00a9e0"/>
                </a:solidFill>
                <a:latin typeface="Raleway"/>
              </a:rPr>
              <a:t>Documentation</a:t>
            </a:r>
            <a:r>
              <a:rPr b="0" lang="es-ES" sz="1800" spc="-1" strike="noStrike">
                <a:solidFill>
                  <a:srgbClr val="c00000"/>
                </a:solidFill>
                <a:latin typeface="Raleway"/>
              </a:rPr>
              <a:t> </a:t>
            </a:r>
            <a:r>
              <a:rPr b="0" lang="en-US" sz="1600" spc="-1" strike="noStrike">
                <a:solidFill>
                  <a:srgbClr val="000000"/>
                </a:solidFill>
                <a:latin typeface="Raleway"/>
              </a:rPr>
              <a:t>for the </a:t>
            </a:r>
            <a:r>
              <a:rPr b="1" lang="en-US" sz="2000" spc="-1" strike="noStrike">
                <a:solidFill>
                  <a:srgbClr val="00a9e0"/>
                </a:solidFill>
                <a:latin typeface="Raleway"/>
              </a:rPr>
              <a:t>API </a:t>
            </a:r>
            <a:r>
              <a:rPr b="0" lang="en-US" sz="1600" spc="-1" strike="noStrike">
                <a:solidFill>
                  <a:srgbClr val="000000"/>
                </a:solidFill>
                <a:latin typeface="Raleway"/>
              </a:rPr>
              <a:t>is usually provided to facilitate usage</a:t>
            </a:r>
            <a:endParaRPr b="0" lang="en-US" sz="1600" spc="-1" strike="noStrike">
              <a:latin typeface="Arial"/>
            </a:endParaRPr>
          </a:p>
        </p:txBody>
      </p:sp>
      <p:sp>
        <p:nvSpPr>
          <p:cNvPr id="162" name="Shape 135"/>
          <p:cNvSpPr/>
          <p:nvPr/>
        </p:nvSpPr>
        <p:spPr>
          <a:xfrm>
            <a:off x="285840" y="5355000"/>
            <a:ext cx="6341760" cy="276480"/>
          </a:xfrm>
          <a:prstGeom prst="rect">
            <a:avLst/>
          </a:prstGeom>
          <a:noFill/>
          <a:ln w="0">
            <a:noFill/>
          </a:ln>
        </p:spPr>
        <p:style>
          <a:lnRef idx="0"/>
          <a:fillRef idx="0"/>
          <a:effectRef idx="0"/>
          <a:fontRef idx="minor"/>
        </p:style>
        <p:txBody>
          <a:bodyPr>
            <a:noAutofit/>
          </a:bodyPr>
          <a:p>
            <a:pPr>
              <a:lnSpc>
                <a:spcPct val="100000"/>
              </a:lnSpc>
              <a:tabLst>
                <a:tab algn="l" pos="0"/>
              </a:tabLst>
            </a:pPr>
            <a:r>
              <a:rPr b="0" lang="es-ES" sz="1800" spc="-1" strike="noStrike" u="sng">
                <a:solidFill>
                  <a:srgbClr val="0000ff"/>
                </a:solidFill>
                <a:uFillTx/>
                <a:latin typeface="Calibri"/>
              </a:rPr>
              <a:t>Fuente: https://en.wikipedia.org/wiki/Application_programming_interface</a:t>
            </a:r>
            <a:endParaRPr b="0" lang="en-US" sz="1800" spc="-1" strike="noStrike">
              <a:latin typeface="Arial"/>
            </a:endParaRPr>
          </a:p>
        </p:txBody>
      </p:sp>
      <p:sp>
        <p:nvSpPr>
          <p:cNvPr id="163" name="Rectángulo 9"/>
          <p:cNvSpPr/>
          <p:nvPr/>
        </p:nvSpPr>
        <p:spPr>
          <a:xfrm>
            <a:off x="285840" y="1459800"/>
            <a:ext cx="5780520" cy="446040"/>
          </a:xfrm>
          <a:prstGeom prst="rect">
            <a:avLst/>
          </a:prstGeom>
          <a:noFill/>
          <a:ln w="0">
            <a:noFill/>
          </a:ln>
        </p:spPr>
        <p:style>
          <a:lnRef idx="0"/>
          <a:fillRef idx="0"/>
          <a:effectRef idx="0"/>
          <a:fontRef idx="minor"/>
        </p:style>
        <p:txBody>
          <a:bodyPr lIns="0" rIns="0" tIns="24480" bIns="0" anchor="ctr">
            <a:noAutofit/>
          </a:bodyPr>
          <a:p>
            <a:pPr>
              <a:lnSpc>
                <a:spcPct val="100000"/>
              </a:lnSpc>
            </a:pPr>
            <a:r>
              <a:rPr b="1" lang="es-ES" sz="2300" spc="-1" strike="noStrike">
                <a:solidFill>
                  <a:srgbClr val="17375e"/>
                </a:solidFill>
                <a:latin typeface="Raleway"/>
              </a:rPr>
              <a:t>API- Application Programming Interface</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Conceptos Geoservicios</a:t>
            </a:r>
            <a:endParaRPr b="0" lang="es-ES" sz="3200" spc="-1" strike="noStrike">
              <a:solidFill>
                <a:srgbClr val="000000"/>
              </a:solidFill>
              <a:latin typeface="Calibri"/>
            </a:endParaRPr>
          </a:p>
        </p:txBody>
      </p:sp>
      <p:sp>
        <p:nvSpPr>
          <p:cNvPr id="165" name="Shape 134"/>
          <p:cNvSpPr/>
          <p:nvPr/>
        </p:nvSpPr>
        <p:spPr>
          <a:xfrm>
            <a:off x="322200" y="1767960"/>
            <a:ext cx="8480520" cy="2923560"/>
          </a:xfrm>
          <a:prstGeom prst="rect">
            <a:avLst/>
          </a:prstGeom>
          <a:solidFill>
            <a:srgbClr val="f2f2f2"/>
          </a:solidFill>
          <a:ln w="0">
            <a:noFill/>
          </a:ln>
        </p:spPr>
        <p:style>
          <a:lnRef idx="0"/>
          <a:fillRef idx="0"/>
          <a:effectRef idx="0"/>
          <a:fontRef idx="minor"/>
        </p:style>
        <p:txBody>
          <a:bodyPr>
            <a:noAutofit/>
          </a:bodyPr>
          <a:p>
            <a:pPr>
              <a:lnSpc>
                <a:spcPct val="100000"/>
              </a:lnSpc>
              <a:tabLst>
                <a:tab algn="l" pos="0"/>
              </a:tabLst>
            </a:pPr>
            <a:endParaRPr b="0" lang="en-US" sz="1800" spc="-1" strike="noStrike">
              <a:latin typeface="Arial"/>
            </a:endParaRPr>
          </a:p>
          <a:p>
            <a:pPr>
              <a:lnSpc>
                <a:spcPct val="100000"/>
              </a:lnSpc>
              <a:tabLst>
                <a:tab algn="l" pos="0"/>
              </a:tabLst>
            </a:pPr>
            <a:r>
              <a:rPr b="0" lang="en-US" sz="1600" spc="-1" strike="noStrike">
                <a:solidFill>
                  <a:srgbClr val="d9d9d9"/>
                </a:solidFill>
                <a:latin typeface="Raleway"/>
              </a:rPr>
              <a:t>In computer programming, an application programming interface (API) is a set of subroutine definitions, protocols, and tools for </a:t>
            </a:r>
            <a:r>
              <a:rPr b="1" lang="en-US" sz="2300" spc="-1" strike="noStrike">
                <a:solidFill>
                  <a:srgbClr val="00a9e0"/>
                </a:solidFill>
                <a:latin typeface="Raleway"/>
              </a:rPr>
              <a:t>building</a:t>
            </a:r>
            <a:r>
              <a:rPr b="0" lang="en-US" sz="1600" spc="-1" strike="noStrike">
                <a:solidFill>
                  <a:srgbClr val="000000"/>
                </a:solidFill>
                <a:latin typeface="Raleway"/>
              </a:rPr>
              <a:t> </a:t>
            </a:r>
            <a:r>
              <a:rPr b="0" lang="en-US" sz="1600" spc="-1" strike="noStrike">
                <a:solidFill>
                  <a:srgbClr val="d9d9d9"/>
                </a:solidFill>
                <a:latin typeface="Raleway"/>
              </a:rPr>
              <a:t>application software.  ( </a:t>
            </a:r>
            <a:r>
              <a:rPr b="0" lang="es-ES" sz="1600" spc="-1" strike="noStrike">
                <a:solidFill>
                  <a:srgbClr val="d9d9d9"/>
                </a:solidFill>
                <a:latin typeface="Raleway"/>
              </a:rPr>
              <a:t>….)</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US" sz="1600" spc="-1" strike="noStrike">
                <a:solidFill>
                  <a:srgbClr val="d9d9d9"/>
                </a:solidFill>
                <a:latin typeface="Raleway"/>
              </a:rPr>
              <a:t>An API may be for a </a:t>
            </a:r>
            <a:r>
              <a:rPr b="1" lang="en-US" sz="2300" spc="-1" strike="noStrike">
                <a:solidFill>
                  <a:srgbClr val="00a9e0"/>
                </a:solidFill>
                <a:latin typeface="Raleway"/>
              </a:rPr>
              <a:t>web-based </a:t>
            </a:r>
            <a:r>
              <a:rPr b="0" lang="en-US" sz="1600" spc="-1" strike="noStrike">
                <a:solidFill>
                  <a:srgbClr val="d9d9d9"/>
                </a:solidFill>
                <a:latin typeface="Raleway"/>
              </a:rPr>
              <a:t>system, operating system, database system, computer hardware, or software library. An API specification can take many forms, but often includes specifications for routines, data structures, object classes, variables, or remote calls.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1" lang="en-US" sz="2300" spc="-1" strike="noStrike">
                <a:solidFill>
                  <a:srgbClr val="00a9e0"/>
                </a:solidFill>
                <a:latin typeface="Raleway"/>
              </a:rPr>
              <a:t>Documentation</a:t>
            </a:r>
            <a:r>
              <a:rPr b="0" lang="es-ES" sz="1800" spc="-1" strike="noStrike">
                <a:solidFill>
                  <a:srgbClr val="c00000"/>
                </a:solidFill>
                <a:latin typeface="Raleway"/>
              </a:rPr>
              <a:t> </a:t>
            </a:r>
            <a:r>
              <a:rPr b="0" lang="en-US" sz="1600" spc="-1" strike="noStrike">
                <a:solidFill>
                  <a:srgbClr val="d9d9d9"/>
                </a:solidFill>
                <a:latin typeface="Raleway"/>
              </a:rPr>
              <a:t>for the </a:t>
            </a:r>
            <a:r>
              <a:rPr b="1" lang="en-US" sz="2300" spc="-1" strike="noStrike">
                <a:solidFill>
                  <a:srgbClr val="00a9e0"/>
                </a:solidFill>
                <a:latin typeface="Raleway"/>
              </a:rPr>
              <a:t>API </a:t>
            </a:r>
            <a:r>
              <a:rPr b="0" lang="en-US" sz="1600" spc="-1" strike="noStrike">
                <a:solidFill>
                  <a:srgbClr val="d9d9d9"/>
                </a:solidFill>
                <a:latin typeface="Raleway"/>
              </a:rPr>
              <a:t>is usually provided to facilitate usage</a:t>
            </a:r>
            <a:endParaRPr b="0" lang="en-US" sz="1600" spc="-1" strike="noStrike">
              <a:latin typeface="Arial"/>
            </a:endParaRPr>
          </a:p>
        </p:txBody>
      </p:sp>
      <p:sp>
        <p:nvSpPr>
          <p:cNvPr id="166" name="Shape 142"/>
          <p:cNvSpPr/>
          <p:nvPr/>
        </p:nvSpPr>
        <p:spPr>
          <a:xfrm>
            <a:off x="147960" y="5228640"/>
            <a:ext cx="1787400" cy="1169280"/>
          </a:xfrm>
          <a:prstGeom prst="rect">
            <a:avLst/>
          </a:prstGeom>
          <a:noFill/>
          <a:ln w="0">
            <a:noFill/>
          </a:ln>
        </p:spPr>
        <p:style>
          <a:lnRef idx="0"/>
          <a:fillRef idx="0"/>
          <a:effectRef idx="0"/>
          <a:fontRef idx="minor"/>
        </p:style>
        <p:txBody>
          <a:bodyPr>
            <a:noAutofit/>
          </a:bodyPr>
          <a:p>
            <a:pPr>
              <a:lnSpc>
                <a:spcPct val="100000"/>
              </a:lnSpc>
              <a:tabLst>
                <a:tab algn="l" pos="0"/>
              </a:tabLst>
            </a:pPr>
            <a:r>
              <a:rPr b="1" lang="es-ES" sz="1400" spc="-1" strike="noStrike">
                <a:solidFill>
                  <a:srgbClr val="000000"/>
                </a:solidFill>
                <a:latin typeface="Raleway"/>
              </a:rPr>
              <a:t>API Doc Reference</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s-ES" sz="1400" spc="-1" strike="noStrike">
                <a:solidFill>
                  <a:srgbClr val="000000"/>
                </a:solidFill>
                <a:latin typeface="Raleway"/>
              </a:rPr>
              <a:t>Documentación de </a:t>
            </a:r>
            <a:endParaRPr b="0" lang="en-US" sz="1400" spc="-1" strike="noStrike">
              <a:latin typeface="Arial"/>
            </a:endParaRPr>
          </a:p>
          <a:p>
            <a:pPr>
              <a:lnSpc>
                <a:spcPct val="100000"/>
              </a:lnSpc>
              <a:tabLst>
                <a:tab algn="l" pos="0"/>
              </a:tabLst>
            </a:pPr>
            <a:r>
              <a:rPr b="0" lang="es-ES" sz="1400" spc="-1" strike="noStrike">
                <a:solidFill>
                  <a:srgbClr val="000000"/>
                </a:solidFill>
                <a:latin typeface="Raleway"/>
              </a:rPr>
              <a:t>Request</a:t>
            </a:r>
            <a:endParaRPr b="0" lang="en-US" sz="1400" spc="-1" strike="noStrike">
              <a:latin typeface="Arial"/>
            </a:endParaRPr>
          </a:p>
          <a:p>
            <a:pPr>
              <a:lnSpc>
                <a:spcPct val="100000"/>
              </a:lnSpc>
              <a:tabLst>
                <a:tab algn="l" pos="0"/>
              </a:tabLst>
            </a:pPr>
            <a:r>
              <a:rPr b="0" lang="es-ES" sz="1400" spc="-1" strike="noStrike">
                <a:solidFill>
                  <a:srgbClr val="000000"/>
                </a:solidFill>
                <a:latin typeface="Raleway"/>
              </a:rPr>
              <a:t>Response</a:t>
            </a:r>
            <a:endParaRPr b="0" lang="en-US" sz="1400" spc="-1" strike="noStrike">
              <a:latin typeface="Arial"/>
            </a:endParaRPr>
          </a:p>
        </p:txBody>
      </p:sp>
      <p:sp>
        <p:nvSpPr>
          <p:cNvPr id="167" name="Shape 143"/>
          <p:cNvSpPr/>
          <p:nvPr/>
        </p:nvSpPr>
        <p:spPr>
          <a:xfrm>
            <a:off x="2586600" y="5068440"/>
            <a:ext cx="2114280" cy="738360"/>
          </a:xfrm>
          <a:prstGeom prst="rect">
            <a:avLst/>
          </a:prstGeom>
          <a:noFill/>
          <a:ln w="0">
            <a:noFill/>
          </a:ln>
        </p:spPr>
        <p:style>
          <a:lnRef idx="0"/>
          <a:fillRef idx="0"/>
          <a:effectRef idx="0"/>
          <a:fontRef idx="minor"/>
        </p:style>
        <p:txBody>
          <a:bodyPr>
            <a:noAutofit/>
          </a:bodyPr>
          <a:p>
            <a:pPr>
              <a:lnSpc>
                <a:spcPct val="100000"/>
              </a:lnSpc>
              <a:tabLst>
                <a:tab algn="l" pos="0"/>
              </a:tabLst>
            </a:pPr>
            <a:r>
              <a:rPr b="1" lang="es-ES" sz="1400" spc="-1" strike="noStrike">
                <a:solidFill>
                  <a:srgbClr val="000000"/>
                </a:solidFill>
                <a:latin typeface="Raleway"/>
              </a:rPr>
              <a:t>Direcciones web HTTP</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0" lang="es-ES" sz="1400" spc="-1" strike="noStrike">
                <a:solidFill>
                  <a:srgbClr val="000000"/>
                </a:solidFill>
                <a:latin typeface="Raleway"/>
              </a:rPr>
              <a:t>HTTP GET / POST</a:t>
            </a:r>
            <a:endParaRPr b="0" lang="en-US" sz="1400" spc="-1" strike="noStrike">
              <a:latin typeface="Arial"/>
            </a:endParaRPr>
          </a:p>
        </p:txBody>
      </p:sp>
      <p:sp>
        <p:nvSpPr>
          <p:cNvPr id="168" name="Shape 144"/>
          <p:cNvSpPr/>
          <p:nvPr/>
        </p:nvSpPr>
        <p:spPr>
          <a:xfrm>
            <a:off x="5558400" y="5068440"/>
            <a:ext cx="2684880" cy="1600200"/>
          </a:xfrm>
          <a:prstGeom prst="rect">
            <a:avLst/>
          </a:prstGeom>
          <a:noFill/>
          <a:ln w="0">
            <a:noFill/>
          </a:ln>
        </p:spPr>
        <p:style>
          <a:lnRef idx="0"/>
          <a:fillRef idx="0"/>
          <a:effectRef idx="0"/>
          <a:fontRef idx="minor"/>
        </p:style>
        <p:txBody>
          <a:bodyPr>
            <a:noAutofit/>
          </a:bodyPr>
          <a:p>
            <a:pPr>
              <a:lnSpc>
                <a:spcPct val="100000"/>
              </a:lnSpc>
              <a:tabLst>
                <a:tab algn="l" pos="0"/>
              </a:tabLst>
            </a:pPr>
            <a:r>
              <a:rPr b="1" lang="es-ES" sz="1400" spc="-1" strike="noStrike">
                <a:solidFill>
                  <a:srgbClr val="000000"/>
                </a:solidFill>
                <a:latin typeface="Raleway"/>
              </a:rPr>
              <a:t>Entorno WEB o APP Híbridas</a:t>
            </a:r>
            <a:endParaRPr b="0" lang="en-US" sz="1400" spc="-1" strike="noStrike">
              <a:latin typeface="Arial"/>
            </a:endParaRPr>
          </a:p>
          <a:p>
            <a:pPr marL="285840" indent="-285480">
              <a:lnSpc>
                <a:spcPct val="100000"/>
              </a:lnSpc>
              <a:buClr>
                <a:srgbClr val="000000"/>
              </a:buClr>
              <a:buSzPct val="25000"/>
              <a:buFont typeface="Courier New"/>
              <a:buChar char="o"/>
              <a:tabLst>
                <a:tab algn="l" pos="0"/>
              </a:tabLst>
            </a:pPr>
            <a:r>
              <a:rPr b="0" lang="es-ES" sz="1400" spc="-1" strike="noStrike">
                <a:solidFill>
                  <a:srgbClr val="000000"/>
                </a:solidFill>
                <a:latin typeface="Raleway"/>
              </a:rPr>
              <a:t>Browser</a:t>
            </a:r>
            <a:endParaRPr b="0" lang="en-US" sz="1400" spc="-1" strike="noStrike">
              <a:latin typeface="Arial"/>
            </a:endParaRPr>
          </a:p>
          <a:p>
            <a:pPr marL="285840" indent="-285480">
              <a:lnSpc>
                <a:spcPct val="100000"/>
              </a:lnSpc>
              <a:buClr>
                <a:srgbClr val="000000"/>
              </a:buClr>
              <a:buSzPct val="25000"/>
              <a:buFont typeface="Courier New"/>
              <a:buChar char="o"/>
              <a:tabLst>
                <a:tab algn="l" pos="0"/>
              </a:tabLst>
            </a:pPr>
            <a:r>
              <a:rPr b="0" lang="es-ES" sz="1400" spc="-1" strike="noStrike">
                <a:solidFill>
                  <a:srgbClr val="000000"/>
                </a:solidFill>
                <a:latin typeface="Raleway"/>
              </a:rPr>
              <a:t>HTML</a:t>
            </a:r>
            <a:endParaRPr b="0" lang="en-US" sz="1400" spc="-1" strike="noStrike">
              <a:latin typeface="Arial"/>
            </a:endParaRPr>
          </a:p>
          <a:p>
            <a:pPr marL="285840" indent="-285480">
              <a:lnSpc>
                <a:spcPct val="100000"/>
              </a:lnSpc>
              <a:buClr>
                <a:srgbClr val="000000"/>
              </a:buClr>
              <a:buSzPct val="25000"/>
              <a:buFont typeface="Courier New"/>
              <a:buChar char="o"/>
              <a:tabLst>
                <a:tab algn="l" pos="0"/>
              </a:tabLst>
            </a:pPr>
            <a:r>
              <a:rPr b="0" lang="es-ES" sz="1400" spc="-1" strike="noStrike">
                <a:solidFill>
                  <a:srgbClr val="000000"/>
                </a:solidFill>
                <a:latin typeface="Raleway"/>
              </a:rPr>
              <a:t>JavaScript</a:t>
            </a:r>
            <a:endParaRPr b="0" lang="en-US" sz="1400" spc="-1" strike="noStrike">
              <a:latin typeface="Arial"/>
            </a:endParaRPr>
          </a:p>
          <a:p>
            <a:pPr marL="285840" indent="-285480">
              <a:lnSpc>
                <a:spcPct val="100000"/>
              </a:lnSpc>
              <a:buClr>
                <a:srgbClr val="000000"/>
              </a:buClr>
              <a:buSzPct val="25000"/>
              <a:buFont typeface="Courier New"/>
              <a:buChar char="o"/>
              <a:tabLst>
                <a:tab algn="l" pos="0"/>
              </a:tabLst>
            </a:pPr>
            <a:r>
              <a:rPr b="0" lang="es-ES" sz="1400" spc="-1" strike="noStrike">
                <a:solidFill>
                  <a:srgbClr val="000000"/>
                </a:solidFill>
                <a:latin typeface="Raleway"/>
              </a:rPr>
              <a:t>CSS</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169" name="Rectángulo 12"/>
          <p:cNvSpPr/>
          <p:nvPr/>
        </p:nvSpPr>
        <p:spPr>
          <a:xfrm>
            <a:off x="378360" y="1059120"/>
            <a:ext cx="5780520" cy="446040"/>
          </a:xfrm>
          <a:prstGeom prst="rect">
            <a:avLst/>
          </a:prstGeom>
          <a:noFill/>
          <a:ln w="0">
            <a:noFill/>
          </a:ln>
        </p:spPr>
        <p:style>
          <a:lnRef idx="0"/>
          <a:fillRef idx="0"/>
          <a:effectRef idx="0"/>
          <a:fontRef idx="minor"/>
        </p:style>
        <p:txBody>
          <a:bodyPr lIns="0" rIns="0" tIns="24480" bIns="0" anchor="ctr">
            <a:noAutofit/>
          </a:bodyPr>
          <a:p>
            <a:pPr>
              <a:lnSpc>
                <a:spcPct val="100000"/>
              </a:lnSpc>
            </a:pPr>
            <a:r>
              <a:rPr b="1" lang="es-ES" sz="2300" spc="-1" strike="noStrike">
                <a:solidFill>
                  <a:srgbClr val="17375e"/>
                </a:solidFill>
                <a:latin typeface="Raleway"/>
              </a:rPr>
              <a:t>API- Application Programming Interface</a:t>
            </a:r>
            <a:endParaRPr b="0" lang="en-US" sz="2300" spc="-1" strike="noStrike">
              <a:latin typeface="Arial"/>
            </a:endParaRPr>
          </a:p>
        </p:txBody>
      </p:sp>
      <p:sp>
        <p:nvSpPr>
          <p:cNvPr id="170" name="Shape 145"/>
          <p:cNvSpPr/>
          <p:nvPr/>
        </p:nvSpPr>
        <p:spPr>
          <a:xfrm>
            <a:off x="117000" y="3980160"/>
            <a:ext cx="2385720" cy="696960"/>
          </a:xfrm>
          <a:prstGeom prst="ellipse">
            <a:avLst/>
          </a:prstGeom>
          <a:noFill/>
          <a:ln w="25400">
            <a:solidFill>
              <a:srgbClr val="4f81bd"/>
            </a:solidFill>
            <a:round/>
          </a:ln>
        </p:spPr>
        <p:style>
          <a:lnRef idx="0"/>
          <a:fillRef idx="0"/>
          <a:effectRef idx="0"/>
          <a:fontRef idx="minor"/>
        </p:style>
      </p:sp>
      <p:sp>
        <p:nvSpPr>
          <p:cNvPr id="171" name="Shape 146"/>
          <p:cNvSpPr/>
          <p:nvPr/>
        </p:nvSpPr>
        <p:spPr>
          <a:xfrm>
            <a:off x="2019600" y="2653560"/>
            <a:ext cx="1992960" cy="696960"/>
          </a:xfrm>
          <a:prstGeom prst="ellipse">
            <a:avLst/>
          </a:prstGeom>
          <a:noFill/>
          <a:ln w="25400">
            <a:solidFill>
              <a:srgbClr val="4f81bd"/>
            </a:solidFill>
            <a:round/>
          </a:ln>
        </p:spPr>
        <p:style>
          <a:lnRef idx="0"/>
          <a:fillRef idx="0"/>
          <a:effectRef idx="0"/>
          <a:fontRef idx="minor"/>
        </p:style>
      </p:sp>
      <p:sp>
        <p:nvSpPr>
          <p:cNvPr id="172" name="Shape 147"/>
          <p:cNvSpPr/>
          <p:nvPr/>
        </p:nvSpPr>
        <p:spPr>
          <a:xfrm>
            <a:off x="3473280" y="2119320"/>
            <a:ext cx="1992960" cy="696960"/>
          </a:xfrm>
          <a:prstGeom prst="ellipse">
            <a:avLst/>
          </a:prstGeom>
          <a:noFill/>
          <a:ln w="25400">
            <a:solidFill>
              <a:srgbClr val="4f81bd"/>
            </a:solidFill>
            <a:round/>
          </a:ln>
        </p:spPr>
        <p:style>
          <a:lnRef idx="0"/>
          <a:fillRef idx="0"/>
          <a:effectRef idx="0"/>
          <a:fontRef idx="minor"/>
        </p:style>
      </p:sp>
      <p:sp>
        <p:nvSpPr>
          <p:cNvPr id="173" name="Shape 148"/>
          <p:cNvSpPr/>
          <p:nvPr/>
        </p:nvSpPr>
        <p:spPr>
          <a:xfrm>
            <a:off x="3016080" y="3350880"/>
            <a:ext cx="483480" cy="1625040"/>
          </a:xfrm>
          <a:custGeom>
            <a:avLst/>
            <a:gdLst/>
            <a:ahLst/>
            <a:rect l="l" t="t" r="r" b="b"/>
            <a:pathLst>
              <a:path w="21600" h="21600">
                <a:moveTo>
                  <a:pt x="0" y="0"/>
                </a:moveTo>
                <a:lnTo>
                  <a:pt x="21600" y="21600"/>
                </a:lnTo>
              </a:path>
            </a:pathLst>
          </a:custGeom>
          <a:noFill/>
          <a:ln w="9525">
            <a:solidFill>
              <a:srgbClr val="00b0f0"/>
            </a:solidFill>
            <a:round/>
          </a:ln>
        </p:spPr>
        <p:style>
          <a:lnRef idx="0"/>
          <a:fillRef idx="0"/>
          <a:effectRef idx="0"/>
          <a:fontRef idx="minor"/>
        </p:style>
      </p:sp>
      <p:sp>
        <p:nvSpPr>
          <p:cNvPr id="174" name="Shape 149"/>
          <p:cNvSpPr/>
          <p:nvPr/>
        </p:nvSpPr>
        <p:spPr>
          <a:xfrm flipH="1">
            <a:off x="898200" y="4677480"/>
            <a:ext cx="411840" cy="458280"/>
          </a:xfrm>
          <a:custGeom>
            <a:avLst/>
            <a:gdLst/>
            <a:ahLst/>
            <a:rect l="l" t="t" r="r" b="b"/>
            <a:pathLst>
              <a:path w="21600" h="21600">
                <a:moveTo>
                  <a:pt x="0" y="0"/>
                </a:moveTo>
                <a:lnTo>
                  <a:pt x="21600" y="21600"/>
                </a:lnTo>
              </a:path>
            </a:pathLst>
          </a:custGeom>
          <a:noFill/>
          <a:ln w="9525">
            <a:solidFill>
              <a:srgbClr val="00b0f0"/>
            </a:solidFill>
            <a:round/>
          </a:ln>
        </p:spPr>
        <p:style>
          <a:lnRef idx="0"/>
          <a:fillRef idx="0"/>
          <a:effectRef idx="0"/>
          <a:fontRef idx="minor"/>
        </p:style>
      </p:sp>
      <p:sp>
        <p:nvSpPr>
          <p:cNvPr id="175" name="Shape 150"/>
          <p:cNvSpPr/>
          <p:nvPr/>
        </p:nvSpPr>
        <p:spPr>
          <a:xfrm>
            <a:off x="4470120" y="2816640"/>
            <a:ext cx="1557360" cy="2158920"/>
          </a:xfrm>
          <a:custGeom>
            <a:avLst/>
            <a:gdLst/>
            <a:ahLst/>
            <a:rect l="l" t="t" r="r" b="b"/>
            <a:pathLst>
              <a:path w="21600" h="21600">
                <a:moveTo>
                  <a:pt x="0" y="0"/>
                </a:moveTo>
                <a:lnTo>
                  <a:pt x="21600" y="21600"/>
                </a:lnTo>
              </a:path>
            </a:pathLst>
          </a:custGeom>
          <a:noFill/>
          <a:ln w="9525">
            <a:solidFill>
              <a:srgbClr val="00b0f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Conceptos Geoservicios</a:t>
            </a:r>
            <a:endParaRPr b="0" lang="es-ES" sz="3200" spc="-1" strike="noStrike">
              <a:solidFill>
                <a:srgbClr val="000000"/>
              </a:solidFill>
              <a:latin typeface="Calibri"/>
            </a:endParaRPr>
          </a:p>
        </p:txBody>
      </p:sp>
      <p:sp>
        <p:nvSpPr>
          <p:cNvPr id="177" name="Shape 169"/>
          <p:cNvSpPr/>
          <p:nvPr/>
        </p:nvSpPr>
        <p:spPr>
          <a:xfrm>
            <a:off x="1122480" y="1322280"/>
            <a:ext cx="6485760" cy="307440"/>
          </a:xfrm>
          <a:prstGeom prst="rect">
            <a:avLst/>
          </a:prstGeom>
          <a:noFill/>
          <a:ln w="0">
            <a:noFill/>
          </a:ln>
        </p:spPr>
        <p:style>
          <a:lnRef idx="0"/>
          <a:fillRef idx="0"/>
          <a:effectRef idx="0"/>
          <a:fontRef idx="minor"/>
        </p:style>
        <p:txBody>
          <a:bodyPr lIns="0" rIns="0" tIns="24480" bIns="0" anchor="ctr">
            <a:noAutofit/>
          </a:bodyPr>
          <a:p>
            <a:pPr>
              <a:lnSpc>
                <a:spcPct val="100000"/>
              </a:lnSpc>
            </a:pPr>
            <a:r>
              <a:rPr b="1" lang="es-ES" sz="2300" spc="-1" strike="noStrike">
                <a:solidFill>
                  <a:srgbClr val="17375e"/>
                </a:solidFill>
                <a:latin typeface="Raleway"/>
              </a:rPr>
              <a:t>El protocolo HTTP tiene diferentes metodos de interrogación / inserción</a:t>
            </a:r>
            <a:endParaRPr b="0" lang="en-US" sz="2300" spc="-1" strike="noStrike">
              <a:latin typeface="Arial"/>
            </a:endParaRPr>
          </a:p>
        </p:txBody>
      </p:sp>
      <p:sp>
        <p:nvSpPr>
          <p:cNvPr id="178" name="Shape 170"/>
          <p:cNvSpPr/>
          <p:nvPr/>
        </p:nvSpPr>
        <p:spPr>
          <a:xfrm>
            <a:off x="1083600" y="2376720"/>
            <a:ext cx="1905120" cy="1169280"/>
          </a:xfrm>
          <a:prstGeom prst="rect">
            <a:avLst/>
          </a:prstGeom>
          <a:noFill/>
          <a:ln w="0">
            <a:noFill/>
          </a:ln>
        </p:spPr>
        <p:style>
          <a:lnRef idx="0"/>
          <a:fillRef idx="0"/>
          <a:effectRef idx="0"/>
          <a:fontRef idx="minor"/>
        </p:style>
        <p:txBody>
          <a:bodyPr>
            <a:noAutofit/>
          </a:bodyPr>
          <a:p>
            <a:pPr marL="285840" indent="-285480">
              <a:lnSpc>
                <a:spcPct val="100000"/>
              </a:lnSpc>
              <a:buClr>
                <a:srgbClr val="000000"/>
              </a:buClr>
              <a:buFont typeface="Arial"/>
              <a:buChar char="•"/>
            </a:pPr>
            <a:r>
              <a:rPr b="0" lang="es-ES" sz="1600" spc="-1" strike="noStrike">
                <a:solidFill>
                  <a:srgbClr val="000000"/>
                </a:solidFill>
                <a:latin typeface="Raleway"/>
              </a:rPr>
              <a:t>GET</a:t>
            </a:r>
            <a:endParaRPr b="0" lang="en-US" sz="1600" spc="-1" strike="noStrike">
              <a:latin typeface="Arial"/>
            </a:endParaRPr>
          </a:p>
          <a:p>
            <a:pPr marL="285840" indent="-285480">
              <a:lnSpc>
                <a:spcPct val="100000"/>
              </a:lnSpc>
              <a:buClr>
                <a:srgbClr val="000000"/>
              </a:buClr>
              <a:buFont typeface="Arial"/>
              <a:buChar char="•"/>
            </a:pPr>
            <a:r>
              <a:rPr b="0" lang="es-ES" sz="1600" spc="-1" strike="noStrike">
                <a:solidFill>
                  <a:srgbClr val="000000"/>
                </a:solidFill>
                <a:latin typeface="Raleway"/>
              </a:rPr>
              <a:t>POST</a:t>
            </a:r>
            <a:endParaRPr b="0" lang="en-US" sz="1600" spc="-1" strike="noStrike">
              <a:latin typeface="Arial"/>
            </a:endParaRPr>
          </a:p>
          <a:p>
            <a:pPr marL="285840" indent="-285480">
              <a:lnSpc>
                <a:spcPct val="100000"/>
              </a:lnSpc>
              <a:buClr>
                <a:srgbClr val="000000"/>
              </a:buClr>
              <a:buFont typeface="Arial"/>
              <a:buChar char="•"/>
            </a:pPr>
            <a:r>
              <a:rPr b="0" lang="es-ES" sz="1600" spc="-1" strike="noStrike">
                <a:solidFill>
                  <a:srgbClr val="000000"/>
                </a:solidFill>
                <a:latin typeface="Raleway"/>
              </a:rPr>
              <a:t>UPDATE</a:t>
            </a:r>
            <a:endParaRPr b="0" lang="en-US" sz="1600" spc="-1" strike="noStrike">
              <a:latin typeface="Arial"/>
            </a:endParaRPr>
          </a:p>
          <a:p>
            <a:pPr marL="285840" indent="-285480">
              <a:lnSpc>
                <a:spcPct val="100000"/>
              </a:lnSpc>
              <a:buClr>
                <a:srgbClr val="000000"/>
              </a:buClr>
              <a:buFont typeface="Arial"/>
              <a:buChar char="•"/>
            </a:pPr>
            <a:r>
              <a:rPr b="0" lang="es-ES" sz="1600" spc="-1" strike="noStrike">
                <a:solidFill>
                  <a:srgbClr val="000000"/>
                </a:solidFill>
                <a:latin typeface="Raleway"/>
              </a:rPr>
              <a:t>DELETE</a:t>
            </a:r>
            <a:endParaRPr b="0" lang="en-US" sz="1600" spc="-1" strike="noStrike">
              <a:latin typeface="Arial"/>
            </a:endParaRPr>
          </a:p>
          <a:p>
            <a:pPr marL="285840" indent="-285480">
              <a:lnSpc>
                <a:spcPct val="100000"/>
              </a:lnSpc>
              <a:buClr>
                <a:srgbClr val="000000"/>
              </a:buClr>
              <a:buFont typeface="Arial"/>
              <a:buChar char="•"/>
            </a:pPr>
            <a:r>
              <a:rPr b="0" lang="es-ES" sz="1600" spc="-1" strike="noStrike">
                <a:solidFill>
                  <a:srgbClr val="000000"/>
                </a:solidFill>
                <a:latin typeface="Raleway"/>
              </a:rPr>
              <a:t>INSERT</a:t>
            </a:r>
            <a:endParaRPr b="0" lang="en-US" sz="1600" spc="-1" strike="noStrike">
              <a:latin typeface="Arial"/>
            </a:endParaRPr>
          </a:p>
        </p:txBody>
      </p:sp>
      <p:sp>
        <p:nvSpPr>
          <p:cNvPr id="179" name="Shape 171"/>
          <p:cNvSpPr/>
          <p:nvPr/>
        </p:nvSpPr>
        <p:spPr>
          <a:xfrm>
            <a:off x="2989080" y="5215320"/>
            <a:ext cx="4894200" cy="792360"/>
          </a:xfrm>
          <a:prstGeom prst="rect">
            <a:avLst/>
          </a:prstGeom>
          <a:solidFill>
            <a:schemeClr val="accent5">
              <a:lumMod val="20000"/>
              <a:lumOff val="80000"/>
            </a:schemeClr>
          </a:solidFill>
          <a:ln w="0">
            <a:noFill/>
          </a:ln>
        </p:spPr>
        <p:style>
          <a:lnRef idx="0"/>
          <a:fillRef idx="0"/>
          <a:effectRef idx="0"/>
          <a:fontRef idx="minor"/>
        </p:style>
        <p:txBody>
          <a:bodyPr>
            <a:noAutofit/>
          </a:bodyPr>
          <a:p>
            <a:pPr>
              <a:lnSpc>
                <a:spcPct val="100000"/>
              </a:lnSpc>
              <a:tabLst>
                <a:tab algn="l" pos="0"/>
              </a:tabLst>
            </a:pPr>
            <a:r>
              <a:rPr b="1" lang="es-ES" sz="1800" spc="-1" strike="noStrike">
                <a:solidFill>
                  <a:srgbClr val="17375e"/>
                </a:solidFill>
                <a:latin typeface="Arial"/>
                <a:ea typeface="Arial"/>
              </a:rPr>
              <a:t>HTTP – GET </a:t>
            </a:r>
            <a:r>
              <a:rPr b="0" lang="es-ES" sz="1800" spc="-1" strike="noStrike">
                <a:solidFill>
                  <a:srgbClr val="17375e"/>
                </a:solidFill>
                <a:latin typeface="Arial"/>
                <a:ea typeface="Arial"/>
              </a:rPr>
              <a:t>es el más utilizado en APIs web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Conceptos Geoservicios</a:t>
            </a:r>
            <a:endParaRPr b="0" lang="es-ES" sz="3200" spc="-1" strike="noStrike">
              <a:solidFill>
                <a:srgbClr val="000000"/>
              </a:solidFill>
              <a:latin typeface="Calibri"/>
            </a:endParaRPr>
          </a:p>
        </p:txBody>
      </p:sp>
      <p:sp>
        <p:nvSpPr>
          <p:cNvPr id="181" name="Shape 177"/>
          <p:cNvSpPr/>
          <p:nvPr/>
        </p:nvSpPr>
        <p:spPr>
          <a:xfrm>
            <a:off x="187560" y="1110960"/>
            <a:ext cx="9034560" cy="338040"/>
          </a:xfrm>
          <a:prstGeom prst="rect">
            <a:avLst/>
          </a:prstGeom>
          <a:noFill/>
          <a:ln w="0">
            <a:noFill/>
          </a:ln>
        </p:spPr>
        <p:style>
          <a:lnRef idx="0"/>
          <a:fillRef idx="0"/>
          <a:effectRef idx="0"/>
          <a:fontRef idx="minor"/>
        </p:style>
        <p:txBody>
          <a:bodyPr>
            <a:noAutofit/>
          </a:bodyPr>
          <a:p>
            <a:pPr>
              <a:lnSpc>
                <a:spcPct val="100000"/>
              </a:lnSpc>
            </a:pPr>
            <a:r>
              <a:rPr b="1" lang="es-ES" sz="2400" spc="-1" strike="noStrike">
                <a:solidFill>
                  <a:srgbClr val="17375e"/>
                </a:solidFill>
                <a:latin typeface="Raleway"/>
              </a:rPr>
              <a:t>Tipos de Peticiones HTTP- GET</a:t>
            </a:r>
            <a:endParaRPr b="0" lang="en-US" sz="2400" spc="-1" strike="noStrike">
              <a:latin typeface="Arial"/>
            </a:endParaRPr>
          </a:p>
        </p:txBody>
      </p:sp>
      <p:sp>
        <p:nvSpPr>
          <p:cNvPr id="182" name="Shape 178"/>
          <p:cNvSpPr/>
          <p:nvPr/>
        </p:nvSpPr>
        <p:spPr>
          <a:xfrm>
            <a:off x="187560" y="2517120"/>
            <a:ext cx="8851680" cy="307440"/>
          </a:xfrm>
          <a:prstGeom prst="rect">
            <a:avLst/>
          </a:prstGeom>
          <a:solidFill>
            <a:schemeClr val="tx2">
              <a:lumMod val="20000"/>
              <a:lumOff val="80000"/>
            </a:schemeClr>
          </a:solidFill>
          <a:ln w="9525">
            <a:solidFill>
              <a:srgbClr val="f2f2f2"/>
            </a:solidFill>
            <a:round/>
          </a:ln>
        </p:spPr>
        <p:style>
          <a:lnRef idx="0"/>
          <a:fillRef idx="0"/>
          <a:effectRef idx="0"/>
          <a:fontRef idx="minor"/>
        </p:style>
        <p:txBody>
          <a:bodyPr>
            <a:noAutofit/>
          </a:bodyPr>
          <a:p>
            <a:pPr>
              <a:lnSpc>
                <a:spcPct val="100000"/>
              </a:lnSpc>
              <a:tabLst>
                <a:tab algn="l" pos="0"/>
              </a:tabLst>
            </a:pPr>
            <a:r>
              <a:rPr b="1" lang="es-ES" sz="1400" spc="-1" strike="noStrike">
                <a:solidFill>
                  <a:srgbClr val="17375e"/>
                </a:solidFill>
                <a:latin typeface="Raleway"/>
              </a:rPr>
              <a:t>http://midominio.com/servidor/enpoint?parametro1=valor1&amp;parametro2=valor=2</a:t>
            </a:r>
            <a:endParaRPr b="0" lang="en-US" sz="1400" spc="-1" strike="noStrike">
              <a:latin typeface="Arial"/>
            </a:endParaRPr>
          </a:p>
        </p:txBody>
      </p:sp>
      <p:sp>
        <p:nvSpPr>
          <p:cNvPr id="183" name="Shape 179"/>
          <p:cNvSpPr/>
          <p:nvPr/>
        </p:nvSpPr>
        <p:spPr>
          <a:xfrm>
            <a:off x="187560" y="2017800"/>
            <a:ext cx="9034560" cy="338040"/>
          </a:xfrm>
          <a:prstGeom prst="rect">
            <a:avLst/>
          </a:prstGeom>
          <a:noFill/>
          <a:ln w="0">
            <a:noFill/>
          </a:ln>
        </p:spPr>
        <p:style>
          <a:lnRef idx="0"/>
          <a:fillRef idx="0"/>
          <a:effectRef idx="0"/>
          <a:fontRef idx="minor"/>
        </p:style>
        <p:txBody>
          <a:bodyPr>
            <a:noAutofit/>
          </a:bodyPr>
          <a:p>
            <a:pPr>
              <a:lnSpc>
                <a:spcPct val="100000"/>
              </a:lnSpc>
            </a:pPr>
            <a:r>
              <a:rPr b="1" lang="es-ES" sz="1600" spc="-1" strike="noStrike" u="sng">
                <a:solidFill>
                  <a:srgbClr val="17375e"/>
                </a:solidFill>
                <a:uFillTx/>
                <a:latin typeface="Raleway"/>
              </a:rPr>
              <a:t>KvP : (Key value Pair) </a:t>
            </a:r>
            <a:r>
              <a:rPr b="0" lang="es-ES" sz="1600" spc="-1" strike="noStrike" u="sng">
                <a:solidFill>
                  <a:srgbClr val="17375e"/>
                </a:solidFill>
                <a:uFillTx/>
                <a:latin typeface="Raleway"/>
              </a:rPr>
              <a:t>Después ? Pasamos parámetro = valor y concatenamos con &amp;</a:t>
            </a:r>
            <a:endParaRPr b="0" lang="en-US" sz="1600" spc="-1" strike="noStrike">
              <a:latin typeface="Arial"/>
            </a:endParaRPr>
          </a:p>
        </p:txBody>
      </p:sp>
      <p:sp>
        <p:nvSpPr>
          <p:cNvPr id="184" name="Shape 180"/>
          <p:cNvSpPr/>
          <p:nvPr/>
        </p:nvSpPr>
        <p:spPr>
          <a:xfrm>
            <a:off x="187560" y="3755520"/>
            <a:ext cx="8851680" cy="307440"/>
          </a:xfrm>
          <a:prstGeom prst="rect">
            <a:avLst/>
          </a:prstGeom>
          <a:solidFill>
            <a:schemeClr val="tx2">
              <a:lumMod val="20000"/>
              <a:lumOff val="80000"/>
            </a:schemeClr>
          </a:solidFill>
          <a:ln w="9525">
            <a:solidFill>
              <a:srgbClr val="f2f2f2"/>
            </a:solidFill>
            <a:round/>
          </a:ln>
        </p:spPr>
        <p:style>
          <a:lnRef idx="0"/>
          <a:fillRef idx="0"/>
          <a:effectRef idx="0"/>
          <a:fontRef idx="minor"/>
        </p:style>
        <p:txBody>
          <a:bodyPr>
            <a:noAutofit/>
          </a:bodyPr>
          <a:p>
            <a:pPr>
              <a:lnSpc>
                <a:spcPct val="100000"/>
              </a:lnSpc>
              <a:tabLst>
                <a:tab algn="l" pos="0"/>
              </a:tabLst>
            </a:pPr>
            <a:r>
              <a:rPr b="1" lang="es-ES" sz="1400" spc="-1" strike="noStrike">
                <a:solidFill>
                  <a:srgbClr val="17375e"/>
                </a:solidFill>
                <a:latin typeface="Raleway"/>
              </a:rPr>
              <a:t>http://midominio.com/servidor/recurso.json</a:t>
            </a:r>
            <a:endParaRPr b="0" lang="en-US" sz="1400" spc="-1" strike="noStrike">
              <a:latin typeface="Arial"/>
            </a:endParaRPr>
          </a:p>
        </p:txBody>
      </p:sp>
      <p:sp>
        <p:nvSpPr>
          <p:cNvPr id="185" name="Shape 181"/>
          <p:cNvSpPr/>
          <p:nvPr/>
        </p:nvSpPr>
        <p:spPr>
          <a:xfrm>
            <a:off x="187560" y="3255840"/>
            <a:ext cx="9034560" cy="338040"/>
          </a:xfrm>
          <a:prstGeom prst="rect">
            <a:avLst/>
          </a:prstGeom>
          <a:noFill/>
          <a:ln w="0">
            <a:noFill/>
          </a:ln>
        </p:spPr>
        <p:style>
          <a:lnRef idx="0"/>
          <a:fillRef idx="0"/>
          <a:effectRef idx="0"/>
          <a:fontRef idx="minor"/>
        </p:style>
        <p:txBody>
          <a:bodyPr>
            <a:noAutofit/>
          </a:bodyPr>
          <a:p>
            <a:pPr>
              <a:lnSpc>
                <a:spcPct val="100000"/>
              </a:lnSpc>
            </a:pPr>
            <a:r>
              <a:rPr b="1" lang="es-ES" sz="1600" spc="-1" strike="noStrike" u="sng">
                <a:solidFill>
                  <a:srgbClr val="17375e"/>
                </a:solidFill>
                <a:uFillTx/>
                <a:latin typeface="Raleway"/>
              </a:rPr>
              <a:t>RESTful</a:t>
            </a:r>
            <a:r>
              <a:rPr b="0" lang="es-ES" sz="1600" spc="-1" strike="noStrike" u="sng">
                <a:solidFill>
                  <a:srgbClr val="17375e"/>
                </a:solidFill>
                <a:uFillTx/>
                <a:latin typeface="Raleway"/>
              </a:rPr>
              <a:t> : La URL define el recurso, dentro de una arquitectura REST</a:t>
            </a:r>
            <a:endParaRPr b="0" lang="en-US" sz="1600" spc="-1" strike="noStrike">
              <a:latin typeface="Arial"/>
            </a:endParaRPr>
          </a:p>
        </p:txBody>
      </p:sp>
      <p:sp>
        <p:nvSpPr>
          <p:cNvPr id="186" name="Shape 182"/>
          <p:cNvSpPr/>
          <p:nvPr/>
        </p:nvSpPr>
        <p:spPr>
          <a:xfrm>
            <a:off x="187560" y="5302800"/>
            <a:ext cx="8851680" cy="307440"/>
          </a:xfrm>
          <a:prstGeom prst="rect">
            <a:avLst/>
          </a:prstGeom>
          <a:solidFill>
            <a:schemeClr val="tx2">
              <a:lumMod val="20000"/>
              <a:lumOff val="80000"/>
            </a:schemeClr>
          </a:solidFill>
          <a:ln w="9525">
            <a:solidFill>
              <a:srgbClr val="f2f2f2"/>
            </a:solidFill>
            <a:round/>
          </a:ln>
        </p:spPr>
        <p:style>
          <a:lnRef idx="0"/>
          <a:fillRef idx="0"/>
          <a:effectRef idx="0"/>
          <a:fontRef idx="minor"/>
        </p:style>
        <p:txBody>
          <a:bodyPr>
            <a:noAutofit/>
          </a:bodyPr>
          <a:p>
            <a:pPr>
              <a:lnSpc>
                <a:spcPct val="100000"/>
              </a:lnSpc>
              <a:tabLst>
                <a:tab algn="l" pos="0"/>
              </a:tabLst>
            </a:pPr>
            <a:r>
              <a:rPr b="1" lang="es-ES" sz="1400" spc="-1" strike="noStrike" u="sng">
                <a:solidFill>
                  <a:srgbClr val="0000bf"/>
                </a:solidFill>
                <a:uFillTx/>
                <a:latin typeface="Raleway"/>
                <a:hlinkClick r:id="rId1"/>
              </a:rPr>
              <a:t>http://midominio.com/servidor/recurso.json</a:t>
            </a:r>
            <a:r>
              <a:rPr b="1" lang="es-ES" sz="1400" spc="-1" strike="noStrike">
                <a:solidFill>
                  <a:srgbClr val="17375e"/>
                </a:solidFill>
                <a:latin typeface="Raleway"/>
              </a:rPr>
              <a:t>?parametro1=valor1</a:t>
            </a:r>
            <a:endParaRPr b="0" lang="en-US" sz="1400" spc="-1" strike="noStrike">
              <a:latin typeface="Arial"/>
            </a:endParaRPr>
          </a:p>
        </p:txBody>
      </p:sp>
      <p:sp>
        <p:nvSpPr>
          <p:cNvPr id="187" name="Shape 183"/>
          <p:cNvSpPr/>
          <p:nvPr/>
        </p:nvSpPr>
        <p:spPr>
          <a:xfrm>
            <a:off x="187560" y="4585680"/>
            <a:ext cx="9034560" cy="338040"/>
          </a:xfrm>
          <a:prstGeom prst="rect">
            <a:avLst/>
          </a:prstGeom>
          <a:noFill/>
          <a:ln w="0">
            <a:noFill/>
          </a:ln>
        </p:spPr>
        <p:style>
          <a:lnRef idx="0"/>
          <a:fillRef idx="0"/>
          <a:effectRef idx="0"/>
          <a:fontRef idx="minor"/>
        </p:style>
        <p:txBody>
          <a:bodyPr>
            <a:noAutofit/>
          </a:bodyPr>
          <a:p>
            <a:pPr>
              <a:lnSpc>
                <a:spcPct val="100000"/>
              </a:lnSpc>
            </a:pPr>
            <a:r>
              <a:rPr b="1" lang="es-ES" sz="1600" spc="-1" strike="noStrike" u="sng">
                <a:solidFill>
                  <a:srgbClr val="17375e"/>
                </a:solidFill>
                <a:uFillTx/>
                <a:latin typeface="Raleway"/>
              </a:rPr>
              <a:t>RESTful and KvP </a:t>
            </a:r>
            <a:r>
              <a:rPr b="0" lang="es-ES" sz="1600" spc="-1" strike="noStrike" u="sng">
                <a:solidFill>
                  <a:srgbClr val="17375e"/>
                </a:solidFill>
                <a:uFillTx/>
                <a:latin typeface="Raleway"/>
              </a:rPr>
              <a:t>: La URL define el recurso, pero podemos filtrar recurso con parámetros</a:t>
            </a:r>
            <a:endParaRPr b="0" lang="en-US" sz="1600" spc="-1" strike="noStrike">
              <a:latin typeface="Arial"/>
            </a:endParaRPr>
          </a:p>
        </p:txBody>
      </p:sp>
      <p:sp>
        <p:nvSpPr>
          <p:cNvPr id="188" name="Shape 184"/>
          <p:cNvSpPr/>
          <p:nvPr/>
        </p:nvSpPr>
        <p:spPr>
          <a:xfrm>
            <a:off x="2272680" y="5624640"/>
            <a:ext cx="1748520" cy="1359720"/>
          </a:xfrm>
          <a:prstGeom prst="upArrowCallout">
            <a:avLst>
              <a:gd name="adj1" fmla="val 25000"/>
              <a:gd name="adj2" fmla="val 25000"/>
              <a:gd name="adj3" fmla="val 25000"/>
              <a:gd name="adj4" fmla="val 64977"/>
            </a:avLst>
          </a:prstGeom>
          <a:solidFill>
            <a:srgbClr val="e3e8ea"/>
          </a:solidFill>
          <a:ln w="25400">
            <a:solidFill>
              <a:srgbClr val="4bacc6">
                <a:lumMod val="75000"/>
              </a:srgbClr>
            </a:solidFill>
            <a:round/>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17375e"/>
                </a:solidFill>
                <a:latin typeface="Arial"/>
                <a:ea typeface="Arial"/>
              </a:rPr>
              <a:t>Utilizada en APIs Opendata</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Conceptos Geoservicios</a:t>
            </a:r>
            <a:endParaRPr b="0" lang="es-ES" sz="3200" spc="-1" strike="noStrike">
              <a:solidFill>
                <a:srgbClr val="000000"/>
              </a:solidFill>
              <a:latin typeface="Calibri"/>
            </a:endParaRPr>
          </a:p>
        </p:txBody>
      </p:sp>
      <p:pic>
        <p:nvPicPr>
          <p:cNvPr id="190" name="Shape 157" descr=""/>
          <p:cNvPicPr/>
          <p:nvPr/>
        </p:nvPicPr>
        <p:blipFill>
          <a:blip r:embed="rId1"/>
          <a:stretch/>
        </p:blipFill>
        <p:spPr>
          <a:xfrm>
            <a:off x="1563840" y="3392640"/>
            <a:ext cx="3892320" cy="2417760"/>
          </a:xfrm>
          <a:prstGeom prst="rect">
            <a:avLst/>
          </a:prstGeom>
          <a:ln w="0">
            <a:noFill/>
          </a:ln>
        </p:spPr>
      </p:pic>
      <p:sp>
        <p:nvSpPr>
          <p:cNvPr id="191" name="Shape 84"/>
          <p:cNvSpPr/>
          <p:nvPr/>
        </p:nvSpPr>
        <p:spPr>
          <a:xfrm>
            <a:off x="1076760" y="1632240"/>
            <a:ext cx="6671880" cy="249300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1" lang="es-ES" sz="3800" spc="-1" strike="noStrike">
                <a:solidFill>
                  <a:srgbClr val="1f497d"/>
                </a:solidFill>
                <a:latin typeface="Raleway"/>
                <a:ea typeface="Raleway"/>
              </a:rPr>
              <a:t>Visitamos</a:t>
            </a:r>
            <a:endParaRPr b="0" lang="en-US" sz="3800" spc="-1" strike="noStrike">
              <a:latin typeface="Arial"/>
            </a:endParaRPr>
          </a:p>
          <a:p>
            <a:pPr>
              <a:lnSpc>
                <a:spcPct val="100000"/>
              </a:lnSpc>
              <a:tabLst>
                <a:tab algn="l" pos="0"/>
              </a:tabLst>
            </a:pPr>
            <a:endParaRPr b="0" lang="en-US" sz="3800" spc="-1" strike="noStrike">
              <a:latin typeface="Arial"/>
            </a:endParaRPr>
          </a:p>
          <a:p>
            <a:pPr algn="just">
              <a:lnSpc>
                <a:spcPct val="100000"/>
              </a:lnSpc>
              <a:tabLst>
                <a:tab algn="l" pos="0"/>
              </a:tabLst>
            </a:pPr>
            <a:r>
              <a:rPr b="0" lang="es-ES" sz="2400" spc="-1" strike="noStrike" u="sng">
                <a:solidFill>
                  <a:srgbClr val="0000ff"/>
                </a:solidFill>
                <a:uFillTx/>
                <a:latin typeface="Nirmala UI"/>
                <a:ea typeface="Times New Roman"/>
                <a:hlinkClick r:id="rId2"/>
              </a:rPr>
              <a:t>https://www.</a:t>
            </a:r>
            <a:r>
              <a:rPr b="0" lang="es-ES" sz="2400" spc="-1" strike="noStrike" u="sng">
                <a:solidFill>
                  <a:srgbClr val="0000ff"/>
                </a:solidFill>
                <a:uFillTx/>
                <a:latin typeface="Nirmala UI"/>
                <a:ea typeface="Times New Roman"/>
                <a:hlinkClick r:id="rId3"/>
              </a:rPr>
              <a:t>programmableweb</a:t>
            </a:r>
            <a:r>
              <a:rPr b="0" lang="es-ES" sz="2400" spc="-1" strike="noStrike" u="sng">
                <a:solidFill>
                  <a:srgbClr val="0000ff"/>
                </a:solidFill>
                <a:uFillTx/>
                <a:latin typeface="Nirmala UI"/>
                <a:ea typeface="Times New Roman"/>
                <a:hlinkClick r:id="rId4"/>
              </a:rPr>
              <a:t>.com</a:t>
            </a:r>
            <a:endParaRPr b="0" lang="en-US" sz="2400" spc="-1" strike="noStrike">
              <a:latin typeface="Arial"/>
            </a:endParaRPr>
          </a:p>
          <a:p>
            <a:pPr>
              <a:lnSpc>
                <a:spcPct val="100000"/>
              </a:lnSpc>
              <a:tabLst>
                <a:tab algn="l" pos="0"/>
              </a:tabLst>
            </a:pPr>
            <a:endParaRPr b="0" lang="en-US" sz="2400" spc="-1" strike="noStrike">
              <a:latin typeface="Arial"/>
            </a:endParaRPr>
          </a:p>
          <a:p>
            <a:pPr>
              <a:lnSpc>
                <a:spcPct val="100000"/>
              </a:lnSpc>
              <a:tabLst>
                <a:tab algn="l" pos="0"/>
              </a:tabLst>
            </a:pPr>
            <a:endParaRPr b="0" lang="en-US" sz="2400" spc="-1" strike="noStrike">
              <a:latin typeface="Arial"/>
            </a:endParaRPr>
          </a:p>
          <a:p>
            <a:pPr>
              <a:lnSpc>
                <a:spcPct val="100000"/>
              </a:lnSpc>
              <a:tabLst>
                <a:tab algn="l" pos="0"/>
              </a:tabLst>
            </a:pPr>
            <a:endParaRPr b="0" lang="en-US" sz="2400" spc="-1" strike="noStrike">
              <a:latin typeface="Arial"/>
            </a:endParaRPr>
          </a:p>
          <a:p>
            <a:pPr>
              <a:lnSpc>
                <a:spcPct val="100000"/>
              </a:lnSpc>
              <a:tabLst>
                <a:tab algn="l" pos="0"/>
              </a:tabLst>
            </a:pPr>
            <a:endParaRPr b="0" lang="en-US" sz="2400" spc="-1" strike="noStrike">
              <a:latin typeface="Arial"/>
            </a:endParaRPr>
          </a:p>
          <a:p>
            <a:pPr>
              <a:lnSpc>
                <a:spcPct val="100000"/>
              </a:lnSpc>
              <a:tabLst>
                <a:tab algn="l" pos="0"/>
              </a:tabLst>
            </a:pPr>
            <a:endParaRPr b="0" lang="en-US" sz="2400" spc="-1" strike="noStrike">
              <a:latin typeface="Arial"/>
            </a:endParaRPr>
          </a:p>
          <a:p>
            <a:pPr>
              <a:lnSpc>
                <a:spcPct val="100000"/>
              </a:lnSpc>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Geoservicios arquitectura</a:t>
            </a:r>
            <a:endParaRPr b="0" lang="es-ES" sz="3200" spc="-1" strike="noStrike">
              <a:solidFill>
                <a:srgbClr val="000000"/>
              </a:solidFill>
              <a:latin typeface="Calibri"/>
            </a:endParaRPr>
          </a:p>
        </p:txBody>
      </p:sp>
      <p:pic>
        <p:nvPicPr>
          <p:cNvPr id="193" name="Picture 2" descr=""/>
          <p:cNvPicPr/>
          <p:nvPr/>
        </p:nvPicPr>
        <p:blipFill>
          <a:blip r:embed="rId1"/>
          <a:stretch/>
        </p:blipFill>
        <p:spPr>
          <a:xfrm>
            <a:off x="768600" y="4400280"/>
            <a:ext cx="2232000" cy="684360"/>
          </a:xfrm>
          <a:prstGeom prst="rect">
            <a:avLst/>
          </a:prstGeom>
          <a:ln w="0">
            <a:noFill/>
          </a:ln>
        </p:spPr>
      </p:pic>
      <p:pic>
        <p:nvPicPr>
          <p:cNvPr id="194" name="Picture 4" descr=""/>
          <p:cNvPicPr/>
          <p:nvPr/>
        </p:nvPicPr>
        <p:blipFill>
          <a:blip r:embed="rId2"/>
          <a:stretch/>
        </p:blipFill>
        <p:spPr>
          <a:xfrm>
            <a:off x="4572000" y="2556360"/>
            <a:ext cx="1578960" cy="1578960"/>
          </a:xfrm>
          <a:prstGeom prst="rect">
            <a:avLst/>
          </a:prstGeom>
          <a:ln w="0">
            <a:noFill/>
          </a:ln>
        </p:spPr>
      </p:pic>
      <p:pic>
        <p:nvPicPr>
          <p:cNvPr id="195" name="Picture 6" descr=""/>
          <p:cNvPicPr/>
          <p:nvPr/>
        </p:nvPicPr>
        <p:blipFill>
          <a:blip r:embed="rId3"/>
          <a:stretch/>
        </p:blipFill>
        <p:spPr>
          <a:xfrm>
            <a:off x="5724000" y="2703600"/>
            <a:ext cx="1151640" cy="1627200"/>
          </a:xfrm>
          <a:prstGeom prst="rect">
            <a:avLst/>
          </a:prstGeom>
          <a:ln w="0">
            <a:noFill/>
          </a:ln>
        </p:spPr>
      </p:pic>
      <p:pic>
        <p:nvPicPr>
          <p:cNvPr id="196" name="Picture 8" descr=""/>
          <p:cNvPicPr/>
          <p:nvPr/>
        </p:nvPicPr>
        <p:blipFill>
          <a:blip r:embed="rId4"/>
          <a:stretch/>
        </p:blipFill>
        <p:spPr>
          <a:xfrm>
            <a:off x="7261560" y="1198800"/>
            <a:ext cx="1122120" cy="1122120"/>
          </a:xfrm>
          <a:prstGeom prst="rect">
            <a:avLst/>
          </a:prstGeom>
          <a:ln w="0">
            <a:noFill/>
          </a:ln>
        </p:spPr>
      </p:pic>
      <p:pic>
        <p:nvPicPr>
          <p:cNvPr id="197" name="Picture 9" descr=""/>
          <p:cNvPicPr/>
          <p:nvPr/>
        </p:nvPicPr>
        <p:blipFill>
          <a:blip r:embed="rId5"/>
          <a:stretch/>
        </p:blipFill>
        <p:spPr>
          <a:xfrm>
            <a:off x="7261920" y="4608360"/>
            <a:ext cx="1414080" cy="1266480"/>
          </a:xfrm>
          <a:prstGeom prst="rect">
            <a:avLst/>
          </a:prstGeom>
          <a:ln w="0">
            <a:noFill/>
          </a:ln>
        </p:spPr>
      </p:pic>
      <p:pic>
        <p:nvPicPr>
          <p:cNvPr id="198" name="Picture 4" descr=""/>
          <p:cNvPicPr/>
          <p:nvPr/>
        </p:nvPicPr>
        <p:blipFill>
          <a:blip r:embed="rId6"/>
          <a:stretch/>
        </p:blipFill>
        <p:spPr>
          <a:xfrm>
            <a:off x="4353840" y="1507320"/>
            <a:ext cx="575640" cy="575640"/>
          </a:xfrm>
          <a:prstGeom prst="rect">
            <a:avLst/>
          </a:prstGeom>
          <a:ln w="0">
            <a:noFill/>
          </a:ln>
        </p:spPr>
      </p:pic>
      <p:pic>
        <p:nvPicPr>
          <p:cNvPr id="199" name="Picture 4" descr=""/>
          <p:cNvPicPr/>
          <p:nvPr/>
        </p:nvPicPr>
        <p:blipFill>
          <a:blip r:embed="rId7"/>
          <a:stretch/>
        </p:blipFill>
        <p:spPr>
          <a:xfrm>
            <a:off x="4353840" y="956160"/>
            <a:ext cx="551160" cy="551160"/>
          </a:xfrm>
          <a:prstGeom prst="rect">
            <a:avLst/>
          </a:prstGeom>
          <a:ln w="0">
            <a:noFill/>
          </a:ln>
        </p:spPr>
      </p:pic>
      <p:pic>
        <p:nvPicPr>
          <p:cNvPr id="200" name="Picture 10" descr=""/>
          <p:cNvPicPr/>
          <p:nvPr/>
        </p:nvPicPr>
        <p:blipFill>
          <a:blip r:embed="rId8"/>
          <a:stretch/>
        </p:blipFill>
        <p:spPr>
          <a:xfrm>
            <a:off x="7407360" y="2831040"/>
            <a:ext cx="1123560" cy="842760"/>
          </a:xfrm>
          <a:prstGeom prst="rect">
            <a:avLst/>
          </a:prstGeom>
          <a:ln w="0">
            <a:noFill/>
          </a:ln>
        </p:spPr>
      </p:pic>
      <p:pic>
        <p:nvPicPr>
          <p:cNvPr id="201" name="Picture 2" descr=""/>
          <p:cNvPicPr/>
          <p:nvPr/>
        </p:nvPicPr>
        <p:blipFill>
          <a:blip r:embed="rId9"/>
          <a:stretch/>
        </p:blipFill>
        <p:spPr>
          <a:xfrm>
            <a:off x="263880" y="2607120"/>
            <a:ext cx="3227760" cy="1793160"/>
          </a:xfrm>
          <a:prstGeom prst="rect">
            <a:avLst/>
          </a:prstGeom>
          <a:ln w="0">
            <a:noFill/>
          </a:ln>
        </p:spPr>
      </p:pic>
      <p:sp>
        <p:nvSpPr>
          <p:cNvPr id="202" name="Straight Connector 13"/>
          <p:cNvSpPr/>
          <p:nvPr/>
        </p:nvSpPr>
        <p:spPr>
          <a:xfrm>
            <a:off x="4133160" y="969480"/>
            <a:ext cx="42480" cy="5627520"/>
          </a:xfrm>
          <a:prstGeom prst="line">
            <a:avLst/>
          </a:prstGeom>
          <a:ln w="38100">
            <a:solidFill>
              <a:srgbClr val="ff0000"/>
            </a:solidFill>
            <a:round/>
          </a:ln>
        </p:spPr>
        <p:style>
          <a:lnRef idx="1">
            <a:schemeClr val="accent1"/>
          </a:lnRef>
          <a:fillRef idx="0">
            <a:schemeClr val="accent1"/>
          </a:fillRef>
          <a:effectRef idx="0">
            <a:schemeClr val="accent1"/>
          </a:effectRef>
          <a:fontRef idx="minor"/>
        </p:style>
      </p:sp>
      <p:sp>
        <p:nvSpPr>
          <p:cNvPr id="203" name="TextBox 15"/>
          <p:cNvSpPr/>
          <p:nvPr/>
        </p:nvSpPr>
        <p:spPr>
          <a:xfrm>
            <a:off x="969840" y="1083960"/>
            <a:ext cx="21517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s-ES_tradnl" sz="1800" spc="-1" strike="noStrike">
                <a:solidFill>
                  <a:srgbClr val="ff0000"/>
                </a:solidFill>
                <a:latin typeface="Tahoma"/>
                <a:ea typeface="Tahoma"/>
              </a:rPr>
              <a:t>Entorno cliente</a:t>
            </a:r>
            <a:endParaRPr b="0" lang="en-US" sz="1800" spc="-1" strike="noStrike">
              <a:latin typeface="Arial"/>
            </a:endParaRPr>
          </a:p>
        </p:txBody>
      </p:sp>
      <p:sp>
        <p:nvSpPr>
          <p:cNvPr id="204" name="TextBox 17"/>
          <p:cNvSpPr/>
          <p:nvPr/>
        </p:nvSpPr>
        <p:spPr>
          <a:xfrm>
            <a:off x="5346000" y="1054440"/>
            <a:ext cx="23695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s-ES_tradnl" sz="1800" spc="-1" strike="noStrike">
                <a:solidFill>
                  <a:srgbClr val="ff0000"/>
                </a:solidFill>
                <a:latin typeface="Tahoma"/>
                <a:ea typeface="Tahoma"/>
              </a:rPr>
              <a:t>Entorno Servidor</a:t>
            </a:r>
            <a:endParaRPr b="0" lang="en-US" sz="1800" spc="-1" strike="noStrike">
              <a:latin typeface="Arial"/>
            </a:endParaRPr>
          </a:p>
        </p:txBody>
      </p:sp>
      <p:pic>
        <p:nvPicPr>
          <p:cNvPr id="205" name="Picture 4" descr="http://2.bp.blogspot.com/-romjuisUc4I/VKqjBNu_RiI/AAAAAAAABCU/8XqpforhOAo/s1600/Linux-Ajustar-el-numero-de-conexiones-simultaneas-en-Apache-sysadmit-01.png"/>
          <p:cNvPicPr/>
          <p:nvPr/>
        </p:nvPicPr>
        <p:blipFill>
          <a:blip r:embed="rId10"/>
          <a:stretch/>
        </p:blipFill>
        <p:spPr>
          <a:xfrm>
            <a:off x="4711680" y="1989000"/>
            <a:ext cx="927000" cy="757800"/>
          </a:xfrm>
          <a:prstGeom prst="rect">
            <a:avLst/>
          </a:prstGeom>
          <a:ln w="0">
            <a:noFill/>
          </a:ln>
        </p:spPr>
      </p:pic>
      <p:sp>
        <p:nvSpPr>
          <p:cNvPr id="206" name="Straight Arrow Connector 18"/>
          <p:cNvSpPr/>
          <p:nvPr/>
        </p:nvSpPr>
        <p:spPr>
          <a:xfrm>
            <a:off x="3492000" y="3345840"/>
            <a:ext cx="1079640" cy="360"/>
          </a:xfrm>
          <a:custGeom>
            <a:avLst/>
            <a:gdLst/>
            <a:ahLst/>
            <a:rect l="l" t="t" r="r" b="b"/>
            <a:pathLst>
              <a:path w="21600" h="21600">
                <a:moveTo>
                  <a:pt x="0" y="0"/>
                </a:moveTo>
                <a:lnTo>
                  <a:pt x="21600" y="21600"/>
                </a:lnTo>
              </a:path>
            </a:pathLst>
          </a:custGeom>
          <a:noFill/>
          <a:ln w="38100">
            <a:solidFill>
              <a:srgbClr val="0070c0"/>
            </a:solidFill>
            <a:round/>
            <a:headEnd len="med" type="arrow" w="med"/>
            <a:tailEnd len="med" type="arrow" w="med"/>
          </a:ln>
        </p:spPr>
        <p:style>
          <a:lnRef idx="1">
            <a:schemeClr val="accent1"/>
          </a:lnRef>
          <a:fillRef idx="0">
            <a:schemeClr val="accent1"/>
          </a:fillRef>
          <a:effectRef idx="0">
            <a:schemeClr val="accent1"/>
          </a:effectRef>
          <a:fontRef idx="minor"/>
        </p:style>
      </p:sp>
      <p:sp>
        <p:nvSpPr>
          <p:cNvPr id="207" name="TextBox 19"/>
          <p:cNvSpPr/>
          <p:nvPr/>
        </p:nvSpPr>
        <p:spPr>
          <a:xfrm>
            <a:off x="3630960" y="2831040"/>
            <a:ext cx="801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s-ES_tradnl" sz="1800" spc="-1" strike="noStrike">
                <a:solidFill>
                  <a:srgbClr val="002060"/>
                </a:solidFill>
                <a:latin typeface="Calibri"/>
              </a:rPr>
              <a:t>http://</a:t>
            </a:r>
            <a:endParaRPr b="0" lang="en-US" sz="1800" spc="-1" strike="noStrike">
              <a:latin typeface="Arial"/>
            </a:endParaRPr>
          </a:p>
        </p:txBody>
      </p:sp>
      <p:pic>
        <p:nvPicPr>
          <p:cNvPr id="208" name="Picture 6" descr="http://leafletjs.com/docs/images/logo.png"/>
          <p:cNvPicPr/>
          <p:nvPr/>
        </p:nvPicPr>
        <p:blipFill>
          <a:blip r:embed="rId11"/>
          <a:stretch/>
        </p:blipFill>
        <p:spPr>
          <a:xfrm>
            <a:off x="1411560" y="2176920"/>
            <a:ext cx="1432080" cy="379080"/>
          </a:xfrm>
          <a:prstGeom prst="rect">
            <a:avLst/>
          </a:prstGeom>
          <a:ln w="0">
            <a:noFill/>
          </a:ln>
        </p:spPr>
      </p:pic>
      <p:sp>
        <p:nvSpPr>
          <p:cNvPr id="209" name="TextBox 20"/>
          <p:cNvSpPr/>
          <p:nvPr/>
        </p:nvSpPr>
        <p:spPr>
          <a:xfrm>
            <a:off x="1213200" y="5549040"/>
            <a:ext cx="1074240" cy="729720"/>
          </a:xfrm>
          <a:prstGeom prst="rect">
            <a:avLst/>
          </a:prstGeom>
          <a:gradFill rotWithShape="0">
            <a:gsLst>
              <a:gs pos="0">
                <a:srgbClr val="bfd4fe"/>
              </a:gs>
              <a:gs pos="100000">
                <a:srgbClr val="e5efff"/>
              </a:gs>
            </a:gsLst>
            <a:lin ang="16200000"/>
          </a:gradFill>
          <a:ln>
            <a:solidFill>
              <a:srgbClr val="4a7ebb"/>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wrap="none" lIns="90000" rIns="90000" tIns="45000" bIns="45000">
            <a:spAutoFit/>
          </a:bodyPr>
          <a:p>
            <a:pPr>
              <a:lnSpc>
                <a:spcPct val="100000"/>
              </a:lnSpc>
            </a:pPr>
            <a:r>
              <a:rPr b="0" lang="es-ES_tradnl" sz="1400" spc="-1" strike="noStrike">
                <a:solidFill>
                  <a:srgbClr val="002060"/>
                </a:solidFill>
                <a:latin typeface="Tahoma"/>
                <a:ea typeface="Tahoma"/>
              </a:rPr>
              <a:t>JavaScript</a:t>
            </a:r>
            <a:endParaRPr b="0" lang="en-US" sz="1400" spc="-1" strike="noStrike">
              <a:latin typeface="Arial"/>
            </a:endParaRPr>
          </a:p>
          <a:p>
            <a:pPr>
              <a:lnSpc>
                <a:spcPct val="100000"/>
              </a:lnSpc>
            </a:pPr>
            <a:r>
              <a:rPr b="0" lang="es-ES_tradnl" sz="1400" spc="-1" strike="noStrike">
                <a:solidFill>
                  <a:srgbClr val="002060"/>
                </a:solidFill>
                <a:latin typeface="Tahoma"/>
                <a:ea typeface="Tahoma"/>
              </a:rPr>
              <a:t>CSS</a:t>
            </a:r>
            <a:endParaRPr b="0" lang="en-US" sz="1400" spc="-1" strike="noStrike">
              <a:latin typeface="Arial"/>
            </a:endParaRPr>
          </a:p>
          <a:p>
            <a:pPr>
              <a:lnSpc>
                <a:spcPct val="100000"/>
              </a:lnSpc>
            </a:pPr>
            <a:r>
              <a:rPr b="0" lang="es-ES_tradnl" sz="1400" spc="-1" strike="noStrike">
                <a:solidFill>
                  <a:srgbClr val="002060"/>
                </a:solidFill>
                <a:latin typeface="Tahoma"/>
                <a:ea typeface="Tahoma"/>
              </a:rPr>
              <a:t>HTML</a:t>
            </a:r>
            <a:endParaRPr b="0" lang="en-US" sz="1400" spc="-1" strike="noStrike">
              <a:latin typeface="Arial"/>
            </a:endParaRPr>
          </a:p>
        </p:txBody>
      </p:sp>
      <p:sp>
        <p:nvSpPr>
          <p:cNvPr id="210" name="Straight Arrow Connector 24"/>
          <p:cNvSpPr/>
          <p:nvPr/>
        </p:nvSpPr>
        <p:spPr>
          <a:xfrm flipV="1">
            <a:off x="3045600" y="978120"/>
            <a:ext cx="1196280" cy="1724040"/>
          </a:xfrm>
          <a:custGeom>
            <a:avLst/>
            <a:gdLst/>
            <a:ahLst/>
            <a:rect l="l" t="t" r="r" b="b"/>
            <a:pathLst>
              <a:path w="21600" h="21600">
                <a:moveTo>
                  <a:pt x="0" y="0"/>
                </a:moveTo>
                <a:lnTo>
                  <a:pt x="21600" y="21600"/>
                </a:lnTo>
              </a:path>
            </a:pathLst>
          </a:custGeom>
          <a:noFill/>
          <a:ln w="38100">
            <a:solidFill>
              <a:srgbClr val="0070c0"/>
            </a:solidFill>
            <a:round/>
            <a:headEnd len="med" type="arrow" w="med"/>
            <a:tailEnd len="med" type="arrow" w="med"/>
          </a:ln>
        </p:spPr>
        <p:style>
          <a:lnRef idx="1">
            <a:schemeClr val="accent1"/>
          </a:lnRef>
          <a:fillRef idx="0">
            <a:schemeClr val="accent1"/>
          </a:fillRef>
          <a:effectRef idx="0">
            <a:schemeClr val="accent1"/>
          </a:effectRef>
          <a:fontRef idx="minor"/>
        </p:style>
      </p:sp>
      <p:sp>
        <p:nvSpPr>
          <p:cNvPr id="211" name="Straight Arrow Connector 26"/>
          <p:cNvSpPr/>
          <p:nvPr/>
        </p:nvSpPr>
        <p:spPr>
          <a:xfrm flipV="1">
            <a:off x="6531120" y="1987920"/>
            <a:ext cx="848880" cy="995400"/>
          </a:xfrm>
          <a:custGeom>
            <a:avLst/>
            <a:gdLst/>
            <a:ahLst/>
            <a:rect l="l" t="t" r="r" b="b"/>
            <a:pathLst>
              <a:path w="21600" h="21600">
                <a:moveTo>
                  <a:pt x="0" y="0"/>
                </a:moveTo>
                <a:lnTo>
                  <a:pt x="21600" y="21600"/>
                </a:lnTo>
              </a:path>
            </a:pathLst>
          </a:custGeom>
          <a:noFill/>
          <a:ln w="38100">
            <a:solidFill>
              <a:srgbClr val="0070c0"/>
            </a:solidFill>
            <a:round/>
            <a:headEnd len="med" type="arrow" w="med"/>
            <a:tailEnd len="med" type="arrow" w="med"/>
          </a:ln>
        </p:spPr>
        <p:style>
          <a:lnRef idx="1">
            <a:schemeClr val="accent1"/>
          </a:lnRef>
          <a:fillRef idx="0">
            <a:schemeClr val="accent1"/>
          </a:fillRef>
          <a:effectRef idx="0">
            <a:schemeClr val="accent1"/>
          </a:effectRef>
          <a:fontRef idx="minor"/>
        </p:style>
      </p:sp>
      <p:sp>
        <p:nvSpPr>
          <p:cNvPr id="212" name="Straight Arrow Connector 28"/>
          <p:cNvSpPr/>
          <p:nvPr/>
        </p:nvSpPr>
        <p:spPr>
          <a:xfrm flipV="1">
            <a:off x="6683400" y="3200400"/>
            <a:ext cx="848880" cy="51840"/>
          </a:xfrm>
          <a:custGeom>
            <a:avLst/>
            <a:gdLst/>
            <a:ahLst/>
            <a:rect l="l" t="t" r="r" b="b"/>
            <a:pathLst>
              <a:path w="21600" h="21600">
                <a:moveTo>
                  <a:pt x="0" y="0"/>
                </a:moveTo>
                <a:lnTo>
                  <a:pt x="21600" y="21600"/>
                </a:lnTo>
              </a:path>
            </a:pathLst>
          </a:custGeom>
          <a:noFill/>
          <a:ln w="38100">
            <a:solidFill>
              <a:srgbClr val="0070c0"/>
            </a:solidFill>
            <a:round/>
            <a:headEnd len="med" type="arrow" w="med"/>
            <a:tailEnd len="med" type="arrow" w="med"/>
          </a:ln>
        </p:spPr>
        <p:style>
          <a:lnRef idx="1">
            <a:schemeClr val="accent1"/>
          </a:lnRef>
          <a:fillRef idx="0">
            <a:schemeClr val="accent1"/>
          </a:fillRef>
          <a:effectRef idx="0">
            <a:schemeClr val="accent1"/>
          </a:effectRef>
          <a:fontRef idx="minor"/>
        </p:style>
      </p:sp>
      <p:sp>
        <p:nvSpPr>
          <p:cNvPr id="213" name="Straight Arrow Connector 31"/>
          <p:cNvSpPr/>
          <p:nvPr/>
        </p:nvSpPr>
        <p:spPr>
          <a:xfrm>
            <a:off x="6683400" y="3503520"/>
            <a:ext cx="848880" cy="896400"/>
          </a:xfrm>
          <a:custGeom>
            <a:avLst/>
            <a:gdLst/>
            <a:ahLst/>
            <a:rect l="l" t="t" r="r" b="b"/>
            <a:pathLst>
              <a:path w="21600" h="21600">
                <a:moveTo>
                  <a:pt x="0" y="0"/>
                </a:moveTo>
                <a:lnTo>
                  <a:pt x="21600" y="21600"/>
                </a:lnTo>
              </a:path>
            </a:pathLst>
          </a:custGeom>
          <a:noFill/>
          <a:ln w="38100">
            <a:solidFill>
              <a:srgbClr val="0070c0"/>
            </a:solidFill>
            <a:round/>
            <a:headEnd len="med" type="arrow" w="med"/>
            <a:tailEnd len="med" type="arrow" w="med"/>
          </a:ln>
        </p:spPr>
        <p:style>
          <a:lnRef idx="1">
            <a:schemeClr val="accent1"/>
          </a:lnRef>
          <a:fillRef idx="0">
            <a:schemeClr val="accent1"/>
          </a:fillRef>
          <a:effectRef idx="0">
            <a:schemeClr val="accent1"/>
          </a:effectRef>
          <a:fontRef idx="minor"/>
        </p:style>
      </p:sp>
      <p:sp>
        <p:nvSpPr>
          <p:cNvPr id="214" name="TextBox 34"/>
          <p:cNvSpPr/>
          <p:nvPr/>
        </p:nvSpPr>
        <p:spPr>
          <a:xfrm>
            <a:off x="4936320" y="4608360"/>
            <a:ext cx="1680840" cy="1582200"/>
          </a:xfrm>
          <a:prstGeom prst="rect">
            <a:avLst/>
          </a:prstGeom>
          <a:gradFill rotWithShape="0">
            <a:gsLst>
              <a:gs pos="0">
                <a:srgbClr val="bfd4fe"/>
              </a:gs>
              <a:gs pos="100000">
                <a:srgbClr val="e5efff"/>
              </a:gs>
            </a:gsLst>
            <a:lin ang="16200000"/>
          </a:gradFill>
          <a:ln>
            <a:solidFill>
              <a:srgbClr val="4a7ebb"/>
            </a:solidFill>
            <a:round/>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wrap="none" lIns="90000" rIns="90000" tIns="45000" bIns="45000">
            <a:spAutoFit/>
          </a:bodyPr>
          <a:p>
            <a:pPr>
              <a:lnSpc>
                <a:spcPct val="100000"/>
              </a:lnSpc>
            </a:pPr>
            <a:r>
              <a:rPr b="0" lang="es-ES_tradnl" sz="1400" spc="-1" strike="noStrike">
                <a:solidFill>
                  <a:srgbClr val="002060"/>
                </a:solidFill>
                <a:latin typeface="Tahoma"/>
                <a:ea typeface="Tahoma"/>
              </a:rPr>
              <a:t>Python</a:t>
            </a:r>
            <a:endParaRPr b="0" lang="en-US" sz="1400" spc="-1" strike="noStrike">
              <a:latin typeface="Arial"/>
            </a:endParaRPr>
          </a:p>
          <a:p>
            <a:pPr>
              <a:lnSpc>
                <a:spcPct val="100000"/>
              </a:lnSpc>
            </a:pPr>
            <a:r>
              <a:rPr b="0" lang="es-ES_tradnl" sz="1400" spc="-1" strike="noStrike">
                <a:solidFill>
                  <a:srgbClr val="002060"/>
                </a:solidFill>
                <a:latin typeface="Tahoma"/>
                <a:ea typeface="Tahoma"/>
              </a:rPr>
              <a:t>Java</a:t>
            </a:r>
            <a:endParaRPr b="0" lang="en-US" sz="1400" spc="-1" strike="noStrike">
              <a:latin typeface="Arial"/>
            </a:endParaRPr>
          </a:p>
          <a:p>
            <a:pPr>
              <a:lnSpc>
                <a:spcPct val="100000"/>
              </a:lnSpc>
            </a:pPr>
            <a:r>
              <a:rPr b="0" lang="es-ES_tradnl" sz="1400" spc="-1" strike="noStrike">
                <a:solidFill>
                  <a:srgbClr val="002060"/>
                </a:solidFill>
                <a:latin typeface="Tahoma"/>
                <a:ea typeface="Tahoma"/>
              </a:rPr>
              <a:t>JavaScript(Node)</a:t>
            </a:r>
            <a:endParaRPr b="0" lang="en-US" sz="1400" spc="-1" strike="noStrike">
              <a:latin typeface="Arial"/>
            </a:endParaRPr>
          </a:p>
          <a:p>
            <a:pPr>
              <a:lnSpc>
                <a:spcPct val="100000"/>
              </a:lnSpc>
            </a:pPr>
            <a:r>
              <a:rPr b="0" lang="es-ES_tradnl" sz="1400" spc="-1" strike="noStrike">
                <a:solidFill>
                  <a:srgbClr val="002060"/>
                </a:solidFill>
                <a:latin typeface="Tahoma"/>
                <a:ea typeface="Tahoma"/>
              </a:rPr>
              <a:t>SQL</a:t>
            </a:r>
            <a:endParaRPr b="0" lang="en-US" sz="1400" spc="-1" strike="noStrike">
              <a:latin typeface="Arial"/>
            </a:endParaRPr>
          </a:p>
          <a:p>
            <a:pPr>
              <a:lnSpc>
                <a:spcPct val="100000"/>
              </a:lnSpc>
            </a:pPr>
            <a:r>
              <a:rPr b="0" lang="es-ES_tradnl" sz="1400" spc="-1" strike="noStrike">
                <a:solidFill>
                  <a:srgbClr val="002060"/>
                </a:solidFill>
                <a:latin typeface="Tahoma"/>
                <a:ea typeface="Tahoma"/>
              </a:rPr>
              <a:t>PHP</a:t>
            </a:r>
            <a:endParaRPr b="0" lang="en-US" sz="1400" spc="-1" strike="noStrike">
              <a:latin typeface="Arial"/>
            </a:endParaRPr>
          </a:p>
          <a:p>
            <a:pPr>
              <a:lnSpc>
                <a:spcPct val="100000"/>
              </a:lnSpc>
            </a:pPr>
            <a:r>
              <a:rPr b="0" lang="es-ES_tradnl" sz="1400" spc="-1" strike="noStrike">
                <a:solidFill>
                  <a:srgbClr val="002060"/>
                </a:solidFill>
                <a:latin typeface="Tahoma"/>
                <a:ea typeface="Tahoma"/>
              </a:rPr>
              <a:t>ASPX</a:t>
            </a:r>
            <a:endParaRPr b="0" lang="en-US" sz="1400" spc="-1" strike="noStrike">
              <a:latin typeface="Arial"/>
            </a:endParaRPr>
          </a:p>
          <a:p>
            <a:pPr>
              <a:lnSpc>
                <a:spcPct val="100000"/>
              </a:lnSpc>
            </a:pPr>
            <a:r>
              <a:rPr b="0" lang="es-ES_tradnl" sz="1400" spc="-1" strike="noStrike">
                <a:solidFill>
                  <a:srgbClr val="002060"/>
                </a:solidFill>
                <a:latin typeface="Tahoma"/>
                <a:ea typeface="Tahoma"/>
              </a:rPr>
              <a:t>……</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202"/>
                                        </p:tgtEl>
                                        <p:attrNameLst>
                                          <p:attrName>style.visibility</p:attrName>
                                        </p:attrNameLst>
                                      </p:cBhvr>
                                      <p:to>
                                        <p:strVal val="visible"/>
                                      </p:to>
                                    </p:set>
                                    <p:animEffect filter="fade" transition="in">
                                      <p:cBhvr additive="repl">
                                        <p:cTn id="7" dur="5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0">
                                  <p:stCondLst>
                                    <p:cond delay="0"/>
                                  </p:stCondLst>
                                  <p:childTnLst>
                                    <p:set>
                                      <p:cBhvr>
                                        <p:cTn id="11" dur="1" fill="hold">
                                          <p:stCondLst>
                                            <p:cond delay="0"/>
                                          </p:stCondLst>
                                        </p:cTn>
                                        <p:tgtEl>
                                          <p:spTgt spid="203"/>
                                        </p:tgtEl>
                                        <p:attrNameLst>
                                          <p:attrName>style.visibility</p:attrName>
                                        </p:attrNameLst>
                                      </p:cBhvr>
                                      <p:to>
                                        <p:strVal val="visible"/>
                                      </p:to>
                                    </p:set>
                                    <p:animEffect filter="fade" transition="in">
                                      <p:cBhvr additive="repl">
                                        <p:cTn id="12" dur="500"/>
                                        <p:tgtEl>
                                          <p:spTgt spid="203"/>
                                        </p:tgtEl>
                                      </p:cBhvr>
                                    </p:animEffect>
                                  </p:childTnLst>
                                </p:cTn>
                              </p:par>
                              <p:par>
                                <p:cTn id="13" nodeType="withEffect" fill="hold" presetClass="entr" presetID="10">
                                  <p:stCondLst>
                                    <p:cond delay="0"/>
                                  </p:stCondLst>
                                  <p:childTnLst>
                                    <p:set>
                                      <p:cBhvr>
                                        <p:cTn id="14" dur="1" fill="hold">
                                          <p:stCondLst>
                                            <p:cond delay="0"/>
                                          </p:stCondLst>
                                        </p:cTn>
                                        <p:tgtEl>
                                          <p:spTgt spid="204"/>
                                        </p:tgtEl>
                                        <p:attrNameLst>
                                          <p:attrName>style.visibility</p:attrName>
                                        </p:attrNameLst>
                                      </p:cBhvr>
                                      <p:to>
                                        <p:strVal val="visible"/>
                                      </p:to>
                                    </p:set>
                                    <p:animEffect filter="fade" transition="in">
                                      <p:cBhvr additive="repl">
                                        <p:cTn id="15" dur="500"/>
                                        <p:tgtEl>
                                          <p:spTgt spid="204"/>
                                        </p:tgtEl>
                                      </p:cBhvr>
                                    </p:animEffect>
                                  </p:childTnLst>
                                </p:cTn>
                              </p:par>
                            </p:childTnLst>
                          </p:cTn>
                        </p:par>
                      </p:childTnLst>
                    </p:cTn>
                  </p:par>
                  <p:par>
                    <p:cTn id="16" fill="hold">
                      <p:stCondLst>
                        <p:cond delay="indefinite"/>
                      </p:stCondLst>
                      <p:childTnLst>
                        <p:par>
                          <p:cTn id="17" fill="hold">
                            <p:stCondLst>
                              <p:cond delay="0"/>
                            </p:stCondLst>
                            <p:childTnLst>
                              <p:par>
                                <p:cTn id="18" nodeType="clickEffect" fill="hold" presetClass="entr" presetID="10">
                                  <p:stCondLst>
                                    <p:cond delay="0"/>
                                  </p:stCondLst>
                                  <p:childTnLst>
                                    <p:set>
                                      <p:cBhvr>
                                        <p:cTn id="19" dur="1" fill="hold">
                                          <p:stCondLst>
                                            <p:cond delay="0"/>
                                          </p:stCondLst>
                                        </p:cTn>
                                        <p:tgtEl>
                                          <p:spTgt spid="194"/>
                                        </p:tgtEl>
                                        <p:attrNameLst>
                                          <p:attrName>style.visibility</p:attrName>
                                        </p:attrNameLst>
                                      </p:cBhvr>
                                      <p:to>
                                        <p:strVal val="visible"/>
                                      </p:to>
                                    </p:set>
                                    <p:animEffect filter="fade" transition="in">
                                      <p:cBhvr additive="repl">
                                        <p:cTn id="20" dur="500"/>
                                        <p:tgtEl>
                                          <p:spTgt spid="194"/>
                                        </p:tgtEl>
                                      </p:cBhvr>
                                    </p:animEffec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0">
                                  <p:stCondLst>
                                    <p:cond delay="0"/>
                                  </p:stCondLst>
                                  <p:childTnLst>
                                    <p:set>
                                      <p:cBhvr>
                                        <p:cTn id="24" dur="1" fill="hold">
                                          <p:stCondLst>
                                            <p:cond delay="0"/>
                                          </p:stCondLst>
                                        </p:cTn>
                                        <p:tgtEl>
                                          <p:spTgt spid="205"/>
                                        </p:tgtEl>
                                        <p:attrNameLst>
                                          <p:attrName>style.visibility</p:attrName>
                                        </p:attrNameLst>
                                      </p:cBhvr>
                                      <p:to>
                                        <p:strVal val="visible"/>
                                      </p:to>
                                    </p:set>
                                    <p:animEffect filter="fade" transition="in">
                                      <p:cBhvr additive="repl">
                                        <p:cTn id="25" dur="500"/>
                                        <p:tgtEl>
                                          <p:spTgt spid="205"/>
                                        </p:tgtEl>
                                      </p:cBhvr>
                                    </p:animEffect>
                                  </p:childTnLst>
                                </p:cTn>
                              </p:par>
                            </p:childTnLst>
                          </p:cTn>
                        </p:par>
                      </p:childTnLst>
                    </p:cTn>
                  </p:par>
                  <p:par>
                    <p:cTn id="26" fill="hold">
                      <p:stCondLst>
                        <p:cond delay="indefinite"/>
                      </p:stCondLst>
                      <p:childTnLst>
                        <p:par>
                          <p:cTn id="27" fill="hold">
                            <p:stCondLst>
                              <p:cond delay="0"/>
                            </p:stCondLst>
                            <p:childTnLst>
                              <p:par>
                                <p:cTn id="28" nodeType="clickEffect" fill="hold" presetClass="entr" presetID="10">
                                  <p:stCondLst>
                                    <p:cond delay="0"/>
                                  </p:stCondLst>
                                  <p:childTnLst>
                                    <p:set>
                                      <p:cBhvr>
                                        <p:cTn id="29" dur="1" fill="hold">
                                          <p:stCondLst>
                                            <p:cond delay="0"/>
                                          </p:stCondLst>
                                        </p:cTn>
                                        <p:tgtEl>
                                          <p:spTgt spid="193"/>
                                        </p:tgtEl>
                                        <p:attrNameLst>
                                          <p:attrName>style.visibility</p:attrName>
                                        </p:attrNameLst>
                                      </p:cBhvr>
                                      <p:to>
                                        <p:strVal val="visible"/>
                                      </p:to>
                                    </p:set>
                                    <p:animEffect filter="fade" transition="in">
                                      <p:cBhvr additive="repl">
                                        <p:cTn id="30" dur="500"/>
                                        <p:tgtEl>
                                          <p:spTgt spid="193"/>
                                        </p:tgtEl>
                                      </p:cBhvr>
                                    </p:animEffect>
                                  </p:childTnLst>
                                </p:cTn>
                              </p:par>
                              <p:par>
                                <p:cTn id="31" nodeType="withEffect" fill="hold" presetClass="entr" presetID="10">
                                  <p:stCondLst>
                                    <p:cond delay="0"/>
                                  </p:stCondLst>
                                  <p:childTnLst>
                                    <p:set>
                                      <p:cBhvr>
                                        <p:cTn id="32" dur="1" fill="hold">
                                          <p:stCondLst>
                                            <p:cond delay="0"/>
                                          </p:stCondLst>
                                        </p:cTn>
                                        <p:tgtEl>
                                          <p:spTgt spid="201"/>
                                        </p:tgtEl>
                                        <p:attrNameLst>
                                          <p:attrName>style.visibility</p:attrName>
                                        </p:attrNameLst>
                                      </p:cBhvr>
                                      <p:to>
                                        <p:strVal val="visible"/>
                                      </p:to>
                                    </p:set>
                                    <p:animEffect filter="fade" transition="in">
                                      <p:cBhvr additive="repl">
                                        <p:cTn id="33" dur="500"/>
                                        <p:tgtEl>
                                          <p:spTgt spid="201"/>
                                        </p:tgtEl>
                                      </p:cBhvr>
                                    </p:animEffect>
                                  </p:childTnLst>
                                </p:cTn>
                              </p:par>
                            </p:childTnLst>
                          </p:cTn>
                        </p:par>
                      </p:childTnLst>
                    </p:cTn>
                  </p:par>
                  <p:par>
                    <p:cTn id="34" fill="hold">
                      <p:stCondLst>
                        <p:cond delay="indefinite"/>
                      </p:stCondLst>
                      <p:childTnLst>
                        <p:par>
                          <p:cTn id="35" fill="hold">
                            <p:stCondLst>
                              <p:cond delay="0"/>
                            </p:stCondLst>
                            <p:childTnLst>
                              <p:par>
                                <p:cTn id="36" nodeType="clickEffect" fill="hold" presetClass="entr" presetID="10">
                                  <p:stCondLst>
                                    <p:cond delay="0"/>
                                  </p:stCondLst>
                                  <p:childTnLst>
                                    <p:set>
                                      <p:cBhvr>
                                        <p:cTn id="37" dur="1" fill="hold">
                                          <p:stCondLst>
                                            <p:cond delay="0"/>
                                          </p:stCondLst>
                                        </p:cTn>
                                        <p:tgtEl>
                                          <p:spTgt spid="207"/>
                                        </p:tgtEl>
                                        <p:attrNameLst>
                                          <p:attrName>style.visibility</p:attrName>
                                        </p:attrNameLst>
                                      </p:cBhvr>
                                      <p:to>
                                        <p:strVal val="visible"/>
                                      </p:to>
                                    </p:set>
                                    <p:animEffect filter="fade" transition="in">
                                      <p:cBhvr additive="repl">
                                        <p:cTn id="38" dur="500"/>
                                        <p:tgtEl>
                                          <p:spTgt spid="207"/>
                                        </p:tgtEl>
                                      </p:cBhvr>
                                    </p:animEffect>
                                  </p:childTnLst>
                                </p:cTn>
                              </p:par>
                              <p:par>
                                <p:cTn id="39" nodeType="withEffect" fill="hold" presetClass="entr" presetID="10">
                                  <p:stCondLst>
                                    <p:cond delay="0"/>
                                  </p:stCondLst>
                                  <p:childTnLst>
                                    <p:set>
                                      <p:cBhvr>
                                        <p:cTn id="40" dur="1" fill="hold">
                                          <p:stCondLst>
                                            <p:cond delay="0"/>
                                          </p:stCondLst>
                                        </p:cTn>
                                        <p:tgtEl>
                                          <p:spTgt spid="206"/>
                                        </p:tgtEl>
                                        <p:attrNameLst>
                                          <p:attrName>style.visibility</p:attrName>
                                        </p:attrNameLst>
                                      </p:cBhvr>
                                      <p:to>
                                        <p:strVal val="visible"/>
                                      </p:to>
                                    </p:set>
                                    <p:animEffect filter="fade" transition="in">
                                      <p:cBhvr additive="repl">
                                        <p:cTn id="41" dur="500"/>
                                        <p:tgtEl>
                                          <p:spTgt spid="206"/>
                                        </p:tgtEl>
                                      </p:cBhvr>
                                    </p:animEffec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10">
                                  <p:stCondLst>
                                    <p:cond delay="0"/>
                                  </p:stCondLst>
                                  <p:childTnLst>
                                    <p:set>
                                      <p:cBhvr>
                                        <p:cTn id="45" dur="1" fill="hold">
                                          <p:stCondLst>
                                            <p:cond delay="0"/>
                                          </p:stCondLst>
                                        </p:cTn>
                                        <p:tgtEl>
                                          <p:spTgt spid="208"/>
                                        </p:tgtEl>
                                        <p:attrNameLst>
                                          <p:attrName>style.visibility</p:attrName>
                                        </p:attrNameLst>
                                      </p:cBhvr>
                                      <p:to>
                                        <p:strVal val="visible"/>
                                      </p:to>
                                    </p:set>
                                    <p:animEffect filter="fade" transition="in">
                                      <p:cBhvr additive="repl">
                                        <p:cTn id="46" dur="500"/>
                                        <p:tgtEl>
                                          <p:spTgt spid="208"/>
                                        </p:tgtEl>
                                      </p:cBhvr>
                                    </p:animEffec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0">
                                  <p:stCondLst>
                                    <p:cond delay="0"/>
                                  </p:stCondLst>
                                  <p:childTnLst>
                                    <p:set>
                                      <p:cBhvr>
                                        <p:cTn id="50" dur="1" fill="hold">
                                          <p:stCondLst>
                                            <p:cond delay="0"/>
                                          </p:stCondLst>
                                        </p:cTn>
                                        <p:tgtEl>
                                          <p:spTgt spid="209"/>
                                        </p:tgtEl>
                                        <p:attrNameLst>
                                          <p:attrName>style.visibility</p:attrName>
                                        </p:attrNameLst>
                                      </p:cBhvr>
                                      <p:to>
                                        <p:strVal val="visible"/>
                                      </p:to>
                                    </p:set>
                                    <p:animEffect filter="fade" transition="in">
                                      <p:cBhvr additive="repl">
                                        <p:cTn id="51" dur="500"/>
                                        <p:tgtEl>
                                          <p:spTgt spid="209"/>
                                        </p:tgtEl>
                                      </p:cBhvr>
                                    </p:animEffect>
                                  </p:childTnLst>
                                </p:cTn>
                              </p:par>
                              <p:par>
                                <p:cTn id="52" nodeType="withEffect" fill="hold" presetClass="entr" presetID="10">
                                  <p:stCondLst>
                                    <p:cond delay="0"/>
                                  </p:stCondLst>
                                  <p:childTnLst>
                                    <p:set>
                                      <p:cBhvr>
                                        <p:cTn id="53" dur="1" fill="hold">
                                          <p:stCondLst>
                                            <p:cond delay="0"/>
                                          </p:stCondLst>
                                        </p:cTn>
                                        <p:tgtEl>
                                          <p:spTgt spid="210"/>
                                        </p:tgtEl>
                                        <p:attrNameLst>
                                          <p:attrName>style.visibility</p:attrName>
                                        </p:attrNameLst>
                                      </p:cBhvr>
                                      <p:to>
                                        <p:strVal val="visible"/>
                                      </p:to>
                                    </p:set>
                                    <p:animEffect filter="fade" transition="in">
                                      <p:cBhvr additive="repl">
                                        <p:cTn id="54" dur="500"/>
                                        <p:tgtEl>
                                          <p:spTgt spid="210"/>
                                        </p:tgtEl>
                                      </p:cBhvr>
                                    </p:animEffec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0">
                                  <p:stCondLst>
                                    <p:cond delay="0"/>
                                  </p:stCondLst>
                                  <p:childTnLst>
                                    <p:set>
                                      <p:cBhvr>
                                        <p:cTn id="58" dur="1" fill="hold">
                                          <p:stCondLst>
                                            <p:cond delay="0"/>
                                          </p:stCondLst>
                                        </p:cTn>
                                        <p:tgtEl>
                                          <p:spTgt spid="199"/>
                                        </p:tgtEl>
                                        <p:attrNameLst>
                                          <p:attrName>style.visibility</p:attrName>
                                        </p:attrNameLst>
                                      </p:cBhvr>
                                      <p:to>
                                        <p:strVal val="visible"/>
                                      </p:to>
                                    </p:set>
                                    <p:animEffect filter="fade" transition="in">
                                      <p:cBhvr additive="repl">
                                        <p:cTn id="59" dur="500"/>
                                        <p:tgtEl>
                                          <p:spTgt spid="199"/>
                                        </p:tgtEl>
                                      </p:cBhvr>
                                    </p:animEffect>
                                  </p:childTnLst>
                                </p:cTn>
                              </p:par>
                              <p:par>
                                <p:cTn id="60" nodeType="withEffect" fill="hold" presetClass="entr" presetID="10">
                                  <p:stCondLst>
                                    <p:cond delay="0"/>
                                  </p:stCondLst>
                                  <p:childTnLst>
                                    <p:set>
                                      <p:cBhvr>
                                        <p:cTn id="61" dur="1" fill="hold">
                                          <p:stCondLst>
                                            <p:cond delay="0"/>
                                          </p:stCondLst>
                                        </p:cTn>
                                        <p:tgtEl>
                                          <p:spTgt spid="198"/>
                                        </p:tgtEl>
                                        <p:attrNameLst>
                                          <p:attrName>style.visibility</p:attrName>
                                        </p:attrNameLst>
                                      </p:cBhvr>
                                      <p:to>
                                        <p:strVal val="visible"/>
                                      </p:to>
                                    </p:set>
                                    <p:animEffect filter="fade" transition="in">
                                      <p:cBhvr additive="repl">
                                        <p:cTn id="62" dur="500"/>
                                        <p:tgtEl>
                                          <p:spTgt spid="198"/>
                                        </p:tgtEl>
                                      </p:cBhvr>
                                    </p:animEffec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0">
                                  <p:stCondLst>
                                    <p:cond delay="0"/>
                                  </p:stCondLst>
                                  <p:childTnLst>
                                    <p:set>
                                      <p:cBhvr>
                                        <p:cTn id="66" dur="1" fill="hold">
                                          <p:stCondLst>
                                            <p:cond delay="0"/>
                                          </p:stCondLst>
                                        </p:cTn>
                                        <p:tgtEl>
                                          <p:spTgt spid="195"/>
                                        </p:tgtEl>
                                        <p:attrNameLst>
                                          <p:attrName>style.visibility</p:attrName>
                                        </p:attrNameLst>
                                      </p:cBhvr>
                                      <p:to>
                                        <p:strVal val="visible"/>
                                      </p:to>
                                    </p:set>
                                    <p:animEffect filter="fade" transition="in">
                                      <p:cBhvr additive="repl">
                                        <p:cTn id="67" dur="500"/>
                                        <p:tgtEl>
                                          <p:spTgt spid="195"/>
                                        </p:tgtEl>
                                      </p:cBhvr>
                                    </p:animEffect>
                                  </p:childTnLst>
                                </p:cTn>
                              </p:par>
                              <p:par>
                                <p:cTn id="68" nodeType="withEffect" fill="hold" presetClass="entr" presetID="10">
                                  <p:stCondLst>
                                    <p:cond delay="0"/>
                                  </p:stCondLst>
                                  <p:childTnLst>
                                    <p:set>
                                      <p:cBhvr>
                                        <p:cTn id="69" dur="1" fill="hold">
                                          <p:stCondLst>
                                            <p:cond delay="0"/>
                                          </p:stCondLst>
                                        </p:cTn>
                                        <p:tgtEl>
                                          <p:spTgt spid="211"/>
                                        </p:tgtEl>
                                        <p:attrNameLst>
                                          <p:attrName>style.visibility</p:attrName>
                                        </p:attrNameLst>
                                      </p:cBhvr>
                                      <p:to>
                                        <p:strVal val="visible"/>
                                      </p:to>
                                    </p:set>
                                    <p:animEffect filter="fade" transition="in">
                                      <p:cBhvr additive="repl">
                                        <p:cTn id="70" dur="500"/>
                                        <p:tgtEl>
                                          <p:spTgt spid="211"/>
                                        </p:tgtEl>
                                      </p:cBhvr>
                                    </p:animEffec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0">
                                  <p:stCondLst>
                                    <p:cond delay="0"/>
                                  </p:stCondLst>
                                  <p:childTnLst>
                                    <p:set>
                                      <p:cBhvr>
                                        <p:cTn id="74" dur="1" fill="hold">
                                          <p:stCondLst>
                                            <p:cond delay="0"/>
                                          </p:stCondLst>
                                        </p:cTn>
                                        <p:tgtEl>
                                          <p:spTgt spid="196"/>
                                        </p:tgtEl>
                                        <p:attrNameLst>
                                          <p:attrName>style.visibility</p:attrName>
                                        </p:attrNameLst>
                                      </p:cBhvr>
                                      <p:to>
                                        <p:strVal val="visible"/>
                                      </p:to>
                                    </p:set>
                                    <p:animEffect filter="fade" transition="in">
                                      <p:cBhvr additive="repl">
                                        <p:cTn id="75" dur="500"/>
                                        <p:tgtEl>
                                          <p:spTgt spid="196"/>
                                        </p:tgtEl>
                                      </p:cBhvr>
                                    </p:animEffect>
                                  </p:childTnLst>
                                </p:cTn>
                              </p:par>
                              <p:par>
                                <p:cTn id="76" nodeType="withEffect" fill="hold" presetClass="entr" presetID="10">
                                  <p:stCondLst>
                                    <p:cond delay="0"/>
                                  </p:stCondLst>
                                  <p:childTnLst>
                                    <p:set>
                                      <p:cBhvr>
                                        <p:cTn id="77" dur="1" fill="hold">
                                          <p:stCondLst>
                                            <p:cond delay="0"/>
                                          </p:stCondLst>
                                        </p:cTn>
                                        <p:tgtEl>
                                          <p:spTgt spid="212"/>
                                        </p:tgtEl>
                                        <p:attrNameLst>
                                          <p:attrName>style.visibility</p:attrName>
                                        </p:attrNameLst>
                                      </p:cBhvr>
                                      <p:to>
                                        <p:strVal val="visible"/>
                                      </p:to>
                                    </p:set>
                                    <p:animEffect filter="fade" transition="in">
                                      <p:cBhvr additive="repl">
                                        <p:cTn id="78" dur="500"/>
                                        <p:tgtEl>
                                          <p:spTgt spid="212"/>
                                        </p:tgtEl>
                                      </p:cBhvr>
                                    </p:animEffec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0">
                                  <p:stCondLst>
                                    <p:cond delay="0"/>
                                  </p:stCondLst>
                                  <p:childTnLst>
                                    <p:set>
                                      <p:cBhvr>
                                        <p:cTn id="82" dur="1" fill="hold">
                                          <p:stCondLst>
                                            <p:cond delay="0"/>
                                          </p:stCondLst>
                                        </p:cTn>
                                        <p:tgtEl>
                                          <p:spTgt spid="200"/>
                                        </p:tgtEl>
                                        <p:attrNameLst>
                                          <p:attrName>style.visibility</p:attrName>
                                        </p:attrNameLst>
                                      </p:cBhvr>
                                      <p:to>
                                        <p:strVal val="visible"/>
                                      </p:to>
                                    </p:set>
                                    <p:animEffect filter="fade" transition="in">
                                      <p:cBhvr additive="repl">
                                        <p:cTn id="83" dur="500"/>
                                        <p:tgtEl>
                                          <p:spTgt spid="200"/>
                                        </p:tgtEl>
                                      </p:cBhvr>
                                    </p:animEffect>
                                  </p:childTnLst>
                                </p:cTn>
                              </p:par>
                              <p:par>
                                <p:cTn id="84" nodeType="withEffect" fill="hold" presetClass="entr" presetID="10">
                                  <p:stCondLst>
                                    <p:cond delay="0"/>
                                  </p:stCondLst>
                                  <p:childTnLst>
                                    <p:set>
                                      <p:cBhvr>
                                        <p:cTn id="85" dur="1" fill="hold">
                                          <p:stCondLst>
                                            <p:cond delay="0"/>
                                          </p:stCondLst>
                                        </p:cTn>
                                        <p:tgtEl>
                                          <p:spTgt spid="213"/>
                                        </p:tgtEl>
                                        <p:attrNameLst>
                                          <p:attrName>style.visibility</p:attrName>
                                        </p:attrNameLst>
                                      </p:cBhvr>
                                      <p:to>
                                        <p:strVal val="visible"/>
                                      </p:to>
                                    </p:set>
                                    <p:animEffect filter="fade" transition="in">
                                      <p:cBhvr additive="repl">
                                        <p:cTn id="86" dur="500"/>
                                        <p:tgtEl>
                                          <p:spTgt spid="213"/>
                                        </p:tgtEl>
                                      </p:cBhvr>
                                    </p:animEffec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0">
                                  <p:stCondLst>
                                    <p:cond delay="0"/>
                                  </p:stCondLst>
                                  <p:childTnLst>
                                    <p:set>
                                      <p:cBhvr>
                                        <p:cTn id="90" dur="1" fill="hold">
                                          <p:stCondLst>
                                            <p:cond delay="0"/>
                                          </p:stCondLst>
                                        </p:cTn>
                                        <p:tgtEl>
                                          <p:spTgt spid="197"/>
                                        </p:tgtEl>
                                        <p:attrNameLst>
                                          <p:attrName>style.visibility</p:attrName>
                                        </p:attrNameLst>
                                      </p:cBhvr>
                                      <p:to>
                                        <p:strVal val="visible"/>
                                      </p:to>
                                    </p:set>
                                    <p:animEffect filter="fade" transition="in">
                                      <p:cBhvr additive="repl">
                                        <p:cTn id="91" dur="500"/>
                                        <p:tgtEl>
                                          <p:spTgt spid="197"/>
                                        </p:tgtEl>
                                      </p:cBhvr>
                                    </p:animEffec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10">
                                  <p:stCondLst>
                                    <p:cond delay="0"/>
                                  </p:stCondLst>
                                  <p:childTnLst>
                                    <p:set>
                                      <p:cBhvr>
                                        <p:cTn id="95" dur="1" fill="hold">
                                          <p:stCondLst>
                                            <p:cond delay="0"/>
                                          </p:stCondLst>
                                        </p:cTn>
                                        <p:tgtEl>
                                          <p:spTgt spid="214"/>
                                        </p:tgtEl>
                                        <p:attrNameLst>
                                          <p:attrName>style.visibility</p:attrName>
                                        </p:attrNameLst>
                                      </p:cBhvr>
                                      <p:to>
                                        <p:strVal val="visible"/>
                                      </p:to>
                                    </p:set>
                                    <p:animEffect filter="fade" transition="in">
                                      <p:cBhvr additive="repl">
                                        <p:cTn id="96" dur="5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Conceptos OpenData</a:t>
            </a:r>
            <a:endParaRPr b="0" lang="es-ES" sz="3200" spc="-1" strike="noStrike">
              <a:solidFill>
                <a:srgbClr val="000000"/>
              </a:solidFill>
              <a:latin typeface="Calibri"/>
            </a:endParaRPr>
          </a:p>
        </p:txBody>
      </p:sp>
      <p:sp>
        <p:nvSpPr>
          <p:cNvPr id="216" name="TextBox 2"/>
          <p:cNvSpPr/>
          <p:nvPr/>
        </p:nvSpPr>
        <p:spPr>
          <a:xfrm>
            <a:off x="350280" y="1469880"/>
            <a:ext cx="8485560" cy="1919160"/>
          </a:xfrm>
          <a:prstGeom prst="rect">
            <a:avLst/>
          </a:prstGeom>
          <a:solidFill>
            <a:schemeClr val="tx2">
              <a:lumMod val="20000"/>
              <a:lumOff val="80000"/>
            </a:schemeClr>
          </a:solidFill>
          <a:ln w="0">
            <a:noFill/>
          </a:ln>
        </p:spPr>
        <p:style>
          <a:lnRef idx="0"/>
          <a:fillRef idx="0"/>
          <a:effectRef idx="0"/>
          <a:fontRef idx="minor"/>
        </p:style>
        <p:txBody>
          <a:bodyPr lIns="90000" rIns="90000" tIns="45000" bIns="45000">
            <a:spAutoFit/>
          </a:bodyPr>
          <a:p>
            <a:pPr>
              <a:lnSpc>
                <a:spcPct val="100000"/>
              </a:lnSpc>
            </a:pPr>
            <a:r>
              <a:rPr b="0" lang="es-ES_tradnl" sz="2400" spc="-1" strike="noStrike">
                <a:solidFill>
                  <a:srgbClr val="000000"/>
                </a:solidFill>
                <a:latin typeface="Calibri"/>
              </a:rPr>
              <a:t>Muchos servicios y/o información relativa a Smart City, son expuestos  cómo OpenData  (Datos Abiertos) en portales de administraciones públicas.</a:t>
            </a:r>
            <a:endParaRPr b="0" lang="en-US" sz="2400" spc="-1" strike="noStrike">
              <a:latin typeface="Arial"/>
            </a:endParaRPr>
          </a:p>
          <a:p>
            <a:pPr>
              <a:lnSpc>
                <a:spcPct val="100000"/>
              </a:lnSpc>
            </a:pPr>
            <a:r>
              <a:rPr b="0" lang="es-ES_tradnl" sz="2400" spc="-1" strike="noStrike">
                <a:solidFill>
                  <a:srgbClr val="000000"/>
                </a:solidFill>
                <a:latin typeface="Calibri"/>
              </a:rPr>
              <a:t>Son las llamada “Plataformas “ para la publicación y gestión de OpenData</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Conceptos OpenData</a:t>
            </a:r>
            <a:endParaRPr b="0" lang="es-ES" sz="3200" spc="-1" strike="noStrike">
              <a:solidFill>
                <a:srgbClr val="000000"/>
              </a:solidFill>
              <a:latin typeface="Calibri"/>
            </a:endParaRPr>
          </a:p>
        </p:txBody>
      </p:sp>
      <p:sp>
        <p:nvSpPr>
          <p:cNvPr id="218" name="Shape 252"/>
          <p:cNvSpPr/>
          <p:nvPr/>
        </p:nvSpPr>
        <p:spPr>
          <a:xfrm>
            <a:off x="6300360" y="523080"/>
            <a:ext cx="2201400" cy="369000"/>
          </a:xfrm>
          <a:prstGeom prst="rect">
            <a:avLst/>
          </a:prstGeom>
          <a:noFill/>
          <a:ln w="0">
            <a:noFill/>
          </a:ln>
        </p:spPr>
        <p:style>
          <a:lnRef idx="0"/>
          <a:fillRef idx="0"/>
          <a:effectRef idx="0"/>
          <a:fontRef idx="minor"/>
        </p:style>
        <p:txBody>
          <a:bodyPr>
            <a:noAutofit/>
          </a:bodyPr>
          <a:p>
            <a:pPr>
              <a:lnSpc>
                <a:spcPct val="100000"/>
              </a:lnSpc>
            </a:pPr>
            <a:r>
              <a:rPr b="1" lang="es-ES" sz="2800" spc="-1" strike="noStrike">
                <a:solidFill>
                  <a:srgbClr val="00b0f0"/>
                </a:solidFill>
                <a:latin typeface="Raleway"/>
              </a:rPr>
              <a:t>Contexto</a:t>
            </a:r>
            <a:endParaRPr b="0" lang="en-US" sz="2800" spc="-1" strike="noStrike">
              <a:latin typeface="Arial"/>
            </a:endParaRPr>
          </a:p>
        </p:txBody>
      </p:sp>
      <p:pic>
        <p:nvPicPr>
          <p:cNvPr id="219" name="Shape 253" descr=""/>
          <p:cNvPicPr/>
          <p:nvPr/>
        </p:nvPicPr>
        <p:blipFill>
          <a:blip r:embed="rId1"/>
          <a:stretch/>
        </p:blipFill>
        <p:spPr>
          <a:xfrm>
            <a:off x="155880" y="981360"/>
            <a:ext cx="8845560" cy="52059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Conceptos OpenData</a:t>
            </a:r>
            <a:endParaRPr b="0" lang="es-ES" sz="3200" spc="-1" strike="noStrike">
              <a:solidFill>
                <a:srgbClr val="000000"/>
              </a:solidFill>
              <a:latin typeface="Calibri"/>
            </a:endParaRPr>
          </a:p>
        </p:txBody>
      </p:sp>
      <p:pic>
        <p:nvPicPr>
          <p:cNvPr id="221" name="Shape 259" descr=""/>
          <p:cNvPicPr/>
          <p:nvPr/>
        </p:nvPicPr>
        <p:blipFill>
          <a:blip r:embed="rId1"/>
          <a:stretch/>
        </p:blipFill>
        <p:spPr>
          <a:xfrm>
            <a:off x="473040" y="1025280"/>
            <a:ext cx="8553240" cy="3614760"/>
          </a:xfrm>
          <a:prstGeom prst="rect">
            <a:avLst/>
          </a:prstGeom>
          <a:ln w="0">
            <a:noFill/>
          </a:ln>
        </p:spPr>
      </p:pic>
      <p:sp>
        <p:nvSpPr>
          <p:cNvPr id="222" name="Shape 260"/>
          <p:cNvSpPr/>
          <p:nvPr/>
        </p:nvSpPr>
        <p:spPr>
          <a:xfrm>
            <a:off x="1074600" y="4958640"/>
            <a:ext cx="7207200" cy="817920"/>
          </a:xfrm>
          <a:prstGeom prst="rect">
            <a:avLst/>
          </a:prstGeom>
          <a:solidFill>
            <a:schemeClr val="tx2">
              <a:lumMod val="20000"/>
              <a:lumOff val="80000"/>
            </a:schemeClr>
          </a:solidFill>
          <a:ln w="0">
            <a:noFill/>
          </a:ln>
          <a:effectLst>
            <a:outerShdw algn="tl" blurRad="50760" dir="2700000" dist="37674" rotWithShape="0">
              <a:srgbClr val="000000">
                <a:alpha val="40000"/>
              </a:srgbClr>
            </a:outerShdw>
          </a:effectLst>
        </p:spPr>
        <p:style>
          <a:lnRef idx="0"/>
          <a:fillRef idx="0"/>
          <a:effectRef idx="0"/>
          <a:fontRef idx="minor"/>
        </p:style>
        <p:txBody>
          <a:bodyPr>
            <a:noAutofit/>
          </a:bodyPr>
          <a:p>
            <a:pPr>
              <a:lnSpc>
                <a:spcPct val="100000"/>
              </a:lnSpc>
              <a:tabLst>
                <a:tab algn="l" pos="0"/>
              </a:tabLst>
            </a:pPr>
            <a:r>
              <a:rPr b="0" lang="es-ES" sz="1600" spc="-1" strike="noStrike">
                <a:solidFill>
                  <a:srgbClr val="000000"/>
                </a:solidFill>
                <a:latin typeface="Calibri"/>
              </a:rPr>
              <a:t>Las nuevas Plataformas de publicación OpenData equilibran la barra entre los esfuerzos entre  representar/exponer y consumir/reutilizar.</a:t>
            </a:r>
            <a:endParaRPr b="0" lang="en-US" sz="1600" spc="-1" strike="noStrike">
              <a:latin typeface="Arial"/>
            </a:endParaRPr>
          </a:p>
        </p:txBody>
      </p:sp>
      <p:sp>
        <p:nvSpPr>
          <p:cNvPr id="223" name="Shape 261"/>
          <p:cNvSpPr/>
          <p:nvPr/>
        </p:nvSpPr>
        <p:spPr>
          <a:xfrm>
            <a:off x="2137320" y="6132960"/>
            <a:ext cx="2216880" cy="536760"/>
          </a:xfrm>
          <a:prstGeom prst="cube">
            <a:avLst>
              <a:gd name="adj" fmla="val 25000"/>
            </a:avLst>
          </a:prstGeom>
          <a:solidFill>
            <a:srgbClr val="00b0f0"/>
          </a:solidFill>
          <a:ln w="25400">
            <a:solidFill>
              <a:srgbClr val="0070c0"/>
            </a:solidFill>
            <a:round/>
          </a:ln>
        </p:spPr>
        <p:style>
          <a:lnRef idx="0"/>
          <a:fillRef idx="0"/>
          <a:effectRef idx="0"/>
          <a:fontRef idx="minor"/>
        </p:style>
      </p:sp>
      <p:sp>
        <p:nvSpPr>
          <p:cNvPr id="224" name="Shape 262"/>
          <p:cNvSpPr/>
          <p:nvPr/>
        </p:nvSpPr>
        <p:spPr>
          <a:xfrm>
            <a:off x="4198680" y="6132960"/>
            <a:ext cx="2216880" cy="536760"/>
          </a:xfrm>
          <a:prstGeom prst="cube">
            <a:avLst>
              <a:gd name="adj" fmla="val 25000"/>
            </a:avLst>
          </a:prstGeom>
          <a:solidFill>
            <a:srgbClr val="ffc000"/>
          </a:solidFill>
          <a:ln w="25400">
            <a:solidFill>
              <a:srgbClr val="ba7c2e"/>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itle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ca-ES" sz="3200" spc="-1" strike="noStrike">
                <a:solidFill>
                  <a:srgbClr val="ffffff"/>
                </a:solidFill>
                <a:latin typeface="Arial"/>
              </a:rPr>
              <a:t>Linked Data</a:t>
            </a:r>
            <a:endParaRPr b="0" lang="es-ES" sz="3200" spc="-1" strike="noStrike">
              <a:solidFill>
                <a:srgbClr val="000000"/>
              </a:solidFill>
              <a:latin typeface="Calibri"/>
            </a:endParaRPr>
          </a:p>
        </p:txBody>
      </p:sp>
      <p:pic>
        <p:nvPicPr>
          <p:cNvPr id="226" name="Picture 2" descr=""/>
          <p:cNvPicPr/>
          <p:nvPr/>
        </p:nvPicPr>
        <p:blipFill>
          <a:blip r:embed="rId1"/>
          <a:stretch/>
        </p:blipFill>
        <p:spPr>
          <a:xfrm>
            <a:off x="125640" y="902520"/>
            <a:ext cx="8803080" cy="5866560"/>
          </a:xfrm>
          <a:prstGeom prst="rect">
            <a:avLst/>
          </a:prstGeom>
          <a:ln w="0">
            <a:noFill/>
          </a:ln>
        </p:spPr>
      </p:pic>
      <p:sp>
        <p:nvSpPr>
          <p:cNvPr id="227" name="Rectangle 3"/>
          <p:cNvSpPr/>
          <p:nvPr/>
        </p:nvSpPr>
        <p:spPr>
          <a:xfrm>
            <a:off x="411840" y="5600160"/>
            <a:ext cx="21286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ca-ES" sz="1800" spc="-1" strike="noStrike" u="sng">
                <a:solidFill>
                  <a:srgbClr val="0000ff"/>
                </a:solidFill>
                <a:uFillTx/>
                <a:latin typeface="Calibri"/>
                <a:hlinkClick r:id="rId2"/>
              </a:rPr>
              <a:t>http://lod-cloud.net/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Introducción Smart cities</a:t>
            </a:r>
            <a:endParaRPr b="0" lang="es-ES" sz="3200" spc="-1" strike="noStrike">
              <a:solidFill>
                <a:srgbClr val="000000"/>
              </a:solidFill>
              <a:latin typeface="Calibri"/>
            </a:endParaRPr>
          </a:p>
        </p:txBody>
      </p:sp>
      <p:sp>
        <p:nvSpPr>
          <p:cNvPr id="135" name="Rectángulo 3"/>
          <p:cNvSpPr/>
          <p:nvPr/>
        </p:nvSpPr>
        <p:spPr>
          <a:xfrm>
            <a:off x="454680" y="1848960"/>
            <a:ext cx="8234280" cy="1736280"/>
          </a:xfrm>
          <a:prstGeom prst="rect">
            <a:avLst/>
          </a:prstGeom>
          <a:solidFill>
            <a:schemeClr val="tx2">
              <a:lumMod val="20000"/>
              <a:lumOff val="80000"/>
            </a:schemeClr>
          </a:solid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 smart city is an urban area that uses different types of </a:t>
            </a:r>
            <a:r>
              <a:rPr b="1" lang="en-US" sz="1800" spc="-1" strike="noStrike">
                <a:solidFill>
                  <a:srgbClr val="000000"/>
                </a:solidFill>
                <a:latin typeface="Calibri"/>
              </a:rPr>
              <a:t>electronic data collection sensors </a:t>
            </a:r>
            <a:r>
              <a:rPr b="0" lang="en-US" sz="1800" spc="-1" strike="noStrike">
                <a:solidFill>
                  <a:srgbClr val="000000"/>
                </a:solidFill>
                <a:latin typeface="Calibri"/>
              </a:rPr>
              <a:t>to supply information used to manage assets and resources efficiently. This includes data collected </a:t>
            </a:r>
            <a:r>
              <a:rPr b="1" lang="en-US" sz="1800" spc="-1" strike="noStrike">
                <a:solidFill>
                  <a:srgbClr val="000000"/>
                </a:solidFill>
                <a:latin typeface="Calibri"/>
              </a:rPr>
              <a:t>from citizens, devices</a:t>
            </a:r>
            <a:r>
              <a:rPr b="0" lang="en-US" sz="1800" spc="-1" strike="noStrike">
                <a:solidFill>
                  <a:srgbClr val="000000"/>
                </a:solidFill>
                <a:latin typeface="Calibri"/>
              </a:rPr>
              <a:t>, and assets that is processed and analyzed to monitor and manage traffic and transportation systems, power plants, water supply networks, waste management, law enforcement, information systems, schools, libraries, hospitals, and other community </a:t>
            </a:r>
            <a:r>
              <a:rPr b="1" lang="en-US" sz="1800" spc="-1" strike="noStrike">
                <a:solidFill>
                  <a:srgbClr val="000000"/>
                </a:solidFill>
                <a:latin typeface="Calibri"/>
              </a:rPr>
              <a:t>services</a:t>
            </a:r>
            <a:endParaRPr b="0" lang="en-US" sz="1800" spc="-1" strike="noStrike">
              <a:latin typeface="Arial"/>
            </a:endParaRPr>
          </a:p>
        </p:txBody>
      </p:sp>
      <p:sp>
        <p:nvSpPr>
          <p:cNvPr id="136" name="Shape 135"/>
          <p:cNvSpPr/>
          <p:nvPr/>
        </p:nvSpPr>
        <p:spPr>
          <a:xfrm>
            <a:off x="285840" y="5355000"/>
            <a:ext cx="6341760" cy="276480"/>
          </a:xfrm>
          <a:prstGeom prst="rect">
            <a:avLst/>
          </a:prstGeom>
          <a:noFill/>
          <a:ln w="0">
            <a:noFill/>
          </a:ln>
        </p:spPr>
        <p:style>
          <a:lnRef idx="0"/>
          <a:fillRef idx="0"/>
          <a:effectRef idx="0"/>
          <a:fontRef idx="minor"/>
        </p:style>
        <p:txBody>
          <a:bodyPr>
            <a:noAutofit/>
          </a:bodyPr>
          <a:p>
            <a:pPr>
              <a:lnSpc>
                <a:spcPct val="100000"/>
              </a:lnSpc>
              <a:tabLst>
                <a:tab algn="l" pos="0"/>
              </a:tabLst>
            </a:pPr>
            <a:r>
              <a:rPr b="0" lang="es-ES" sz="1800" spc="-1" strike="noStrike" u="sng">
                <a:solidFill>
                  <a:srgbClr val="0000ff"/>
                </a:solidFill>
                <a:uFillTx/>
                <a:latin typeface="Calibri"/>
              </a:rPr>
              <a:t>Fuente: https://en.wikipedia.org/wiki/Smart_city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Conceptos OpenData</a:t>
            </a:r>
            <a:endParaRPr b="0" lang="es-ES" sz="3200" spc="-1" strike="noStrike">
              <a:solidFill>
                <a:srgbClr val="000000"/>
              </a:solidFill>
              <a:latin typeface="Calibri"/>
            </a:endParaRPr>
          </a:p>
        </p:txBody>
      </p:sp>
      <p:sp>
        <p:nvSpPr>
          <p:cNvPr id="229" name="Shape 268"/>
          <p:cNvSpPr/>
          <p:nvPr/>
        </p:nvSpPr>
        <p:spPr>
          <a:xfrm>
            <a:off x="4648320" y="507960"/>
            <a:ext cx="4093560" cy="461520"/>
          </a:xfrm>
          <a:prstGeom prst="rect">
            <a:avLst/>
          </a:prstGeom>
          <a:noFill/>
          <a:ln w="0">
            <a:noFill/>
          </a:ln>
        </p:spPr>
        <p:style>
          <a:lnRef idx="0"/>
          <a:fillRef idx="0"/>
          <a:effectRef idx="0"/>
          <a:fontRef idx="minor"/>
        </p:style>
        <p:txBody>
          <a:bodyPr>
            <a:noAutofit/>
          </a:bodyPr>
          <a:p>
            <a:pPr>
              <a:lnSpc>
                <a:spcPct val="100000"/>
              </a:lnSpc>
            </a:pPr>
            <a:r>
              <a:rPr b="1" lang="es-ES" sz="1600" spc="-1" strike="noStrike">
                <a:solidFill>
                  <a:srgbClr val="00b0f0"/>
                </a:solidFill>
                <a:latin typeface="Raleway"/>
              </a:rPr>
              <a:t>Arquitectura Plataformas de publicación </a:t>
            </a:r>
            <a:endParaRPr b="0" lang="en-US" sz="1600" spc="-1" strike="noStrike">
              <a:latin typeface="Arial"/>
            </a:endParaRPr>
          </a:p>
        </p:txBody>
      </p:sp>
      <p:sp>
        <p:nvSpPr>
          <p:cNvPr id="230" name="Shape 269"/>
          <p:cNvSpPr/>
          <p:nvPr/>
        </p:nvSpPr>
        <p:spPr>
          <a:xfrm>
            <a:off x="559440" y="1659240"/>
            <a:ext cx="2114280" cy="2731320"/>
          </a:xfrm>
          <a:prstGeom prst="flowChartMagneticDisk">
            <a:avLst/>
          </a:prstGeom>
          <a:solidFill>
            <a:srgbClr val="00b0f0"/>
          </a:solidFill>
          <a:ln w="25400">
            <a:solidFill>
              <a:srgbClr val="ba7c2e"/>
            </a:solidFill>
            <a:round/>
          </a:ln>
        </p:spPr>
        <p:style>
          <a:lnRef idx="0"/>
          <a:fillRef idx="0"/>
          <a:effectRef idx="0"/>
          <a:fontRef idx="minor"/>
        </p:style>
        <p:txBody>
          <a:bodyPr anchor="ctr">
            <a:noAutofit/>
          </a:bodyPr>
          <a:p>
            <a:pPr algn="ctr">
              <a:lnSpc>
                <a:spcPct val="100000"/>
              </a:lnSpc>
              <a:tabLst>
                <a:tab algn="l" pos="0"/>
              </a:tabLst>
            </a:pPr>
            <a:r>
              <a:rPr b="1" lang="es-ES" sz="1400" spc="-1" strike="noStrike">
                <a:solidFill>
                  <a:srgbClr val="ffffff"/>
                </a:solidFill>
                <a:latin typeface="Arial"/>
                <a:ea typeface="Arial"/>
              </a:rPr>
              <a:t>Back-End</a:t>
            </a:r>
            <a:endParaRPr b="0" lang="en-US" sz="1400" spc="-1" strike="noStrike">
              <a:latin typeface="Arial"/>
            </a:endParaRPr>
          </a:p>
          <a:p>
            <a:pPr algn="ctr">
              <a:lnSpc>
                <a:spcPct val="100000"/>
              </a:lnSpc>
              <a:tabLst>
                <a:tab algn="l" pos="0"/>
              </a:tabLst>
            </a:pPr>
            <a:endParaRPr b="0" lang="en-US" sz="1400" spc="-1" strike="noStrike">
              <a:latin typeface="Arial"/>
            </a:endParaRPr>
          </a:p>
          <a:p>
            <a:pPr algn="ctr">
              <a:lnSpc>
                <a:spcPct val="100000"/>
              </a:lnSpc>
              <a:tabLst>
                <a:tab algn="l" pos="0"/>
              </a:tabLst>
            </a:pPr>
            <a:r>
              <a:rPr b="1" lang="es-ES" sz="1400" spc="-1" strike="noStrike">
                <a:solidFill>
                  <a:srgbClr val="ffffff"/>
                </a:solidFill>
                <a:latin typeface="Arial"/>
                <a:ea typeface="Arial"/>
              </a:rPr>
              <a:t>Modelo i estructura BBDD</a:t>
            </a:r>
            <a:endParaRPr b="0" lang="en-US" sz="1400" spc="-1" strike="noStrike">
              <a:latin typeface="Arial"/>
            </a:endParaRPr>
          </a:p>
        </p:txBody>
      </p:sp>
      <p:sp>
        <p:nvSpPr>
          <p:cNvPr id="231" name="Shape 270"/>
          <p:cNvSpPr/>
          <p:nvPr/>
        </p:nvSpPr>
        <p:spPr>
          <a:xfrm>
            <a:off x="244800" y="4535280"/>
            <a:ext cx="2571120" cy="1696680"/>
          </a:xfrm>
          <a:prstGeom prst="rect">
            <a:avLst/>
          </a:prstGeom>
          <a:solidFill>
            <a:schemeClr val="tx2">
              <a:lumMod val="20000"/>
              <a:lumOff val="80000"/>
            </a:schemeClr>
          </a:solidFill>
          <a:ln w="0">
            <a:noFill/>
          </a:ln>
          <a:effectLst>
            <a:outerShdw algn="tl" blurRad="50760" dir="2700000" dist="37674" rotWithShape="0">
              <a:srgbClr val="000000">
                <a:alpha val="40000"/>
              </a:srgbClr>
            </a:outerShdw>
          </a:effectLst>
        </p:spPr>
        <p:style>
          <a:lnRef idx="0"/>
          <a:fillRef idx="0"/>
          <a:effectRef idx="0"/>
          <a:fontRef idx="minor"/>
        </p:style>
        <p:txBody>
          <a:bodyPr>
            <a:noAutofit/>
          </a:bodyPr>
          <a:p>
            <a:pPr>
              <a:lnSpc>
                <a:spcPct val="100000"/>
              </a:lnSpc>
              <a:tabLst>
                <a:tab algn="l" pos="0"/>
              </a:tabLst>
            </a:pPr>
            <a:r>
              <a:rPr b="0" lang="es-ES" sz="1600" spc="-1" strike="noStrike">
                <a:solidFill>
                  <a:srgbClr val="000000"/>
                </a:solidFill>
                <a:latin typeface="Calibri"/>
              </a:rPr>
              <a:t>Un portal de un cliente puede:</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s-ES" sz="1600" spc="-1" strike="noStrike">
                <a:solidFill>
                  <a:srgbClr val="000000"/>
                </a:solidFill>
                <a:latin typeface="Calibri"/>
              </a:rPr>
              <a:t>Residir en la nube</a:t>
            </a:r>
            <a:endParaRPr b="0" lang="en-US" sz="1600" spc="-1" strike="noStrike">
              <a:latin typeface="Arial"/>
            </a:endParaRPr>
          </a:p>
          <a:p>
            <a:pPr>
              <a:lnSpc>
                <a:spcPct val="100000"/>
              </a:lnSpc>
              <a:tabLst>
                <a:tab algn="l" pos="0"/>
              </a:tabLst>
            </a:pPr>
            <a:r>
              <a:rPr b="0" lang="es-ES" sz="1600" spc="-1" strike="noStrike">
                <a:solidFill>
                  <a:srgbClr val="000000"/>
                </a:solidFill>
                <a:latin typeface="Calibri"/>
              </a:rPr>
              <a:t>En servidores proveedor</a:t>
            </a:r>
            <a:endParaRPr b="0" lang="en-US" sz="1600" spc="-1" strike="noStrike">
              <a:latin typeface="Arial"/>
            </a:endParaRPr>
          </a:p>
          <a:p>
            <a:pPr>
              <a:lnSpc>
                <a:spcPct val="100000"/>
              </a:lnSpc>
              <a:tabLst>
                <a:tab algn="l" pos="0"/>
              </a:tabLst>
            </a:pPr>
            <a:r>
              <a:rPr b="0" lang="es-ES" sz="1600" spc="-1" strike="noStrike">
                <a:solidFill>
                  <a:srgbClr val="000000"/>
                </a:solidFill>
                <a:latin typeface="Calibri"/>
              </a:rPr>
              <a:t>En servidores cliente</a:t>
            </a:r>
            <a:endParaRPr b="0" lang="en-US" sz="1600" spc="-1" strike="noStrike">
              <a:latin typeface="Arial"/>
            </a:endParaRPr>
          </a:p>
        </p:txBody>
      </p:sp>
      <p:sp>
        <p:nvSpPr>
          <p:cNvPr id="232" name="Shape 271"/>
          <p:cNvSpPr/>
          <p:nvPr/>
        </p:nvSpPr>
        <p:spPr>
          <a:xfrm>
            <a:off x="3735360" y="1242000"/>
            <a:ext cx="2876760" cy="2292480"/>
          </a:xfrm>
          <a:prstGeom prst="rect">
            <a:avLst/>
          </a:prstGeom>
          <a:solidFill>
            <a:schemeClr val="tx2">
              <a:lumMod val="20000"/>
              <a:lumOff val="80000"/>
            </a:schemeClr>
          </a:solidFill>
          <a:ln w="0">
            <a:noFill/>
          </a:ln>
          <a:effectLst>
            <a:outerShdw algn="tl" blurRad="50760" dir="2700000" dist="37674" rotWithShape="0">
              <a:srgbClr val="000000">
                <a:alpha val="40000"/>
              </a:srgbClr>
            </a:outerShdw>
          </a:effectLst>
        </p:spPr>
        <p:style>
          <a:lnRef idx="0"/>
          <a:fillRef idx="0"/>
          <a:effectRef idx="0"/>
          <a:fontRef idx="minor"/>
        </p:style>
        <p:txBody>
          <a:bodyPr>
            <a:noAutofit/>
          </a:bodyPr>
          <a:p>
            <a:pPr>
              <a:lnSpc>
                <a:spcPct val="100000"/>
              </a:lnSpc>
            </a:pPr>
            <a:r>
              <a:rPr b="0" lang="es-ES" sz="1600" spc="-1" strike="noStrike">
                <a:solidFill>
                  <a:srgbClr val="000000"/>
                </a:solidFill>
                <a:latin typeface="Calibri"/>
              </a:rPr>
              <a:t>Estructura Front-End (web)</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s-ES" sz="1600" spc="-1" strike="noStrike">
                <a:solidFill>
                  <a:srgbClr val="000000"/>
                </a:solidFill>
                <a:latin typeface="Calibri"/>
              </a:rPr>
              <a:t>Generación de portales</a:t>
            </a:r>
            <a:endParaRPr b="0" lang="en-US" sz="1600" spc="-1" strike="noStrike">
              <a:latin typeface="Arial"/>
            </a:endParaRPr>
          </a:p>
          <a:p>
            <a:pPr>
              <a:lnSpc>
                <a:spcPct val="100000"/>
              </a:lnSpc>
            </a:pPr>
            <a:r>
              <a:rPr b="0" lang="es-ES" sz="1600" spc="-1" strike="noStrike">
                <a:solidFill>
                  <a:srgbClr val="000000"/>
                </a:solidFill>
                <a:latin typeface="Calibri"/>
              </a:rPr>
              <a:t>Herramientas gestión interna de datos</a:t>
            </a:r>
            <a:endParaRPr b="0" lang="en-US" sz="1600" spc="-1" strike="noStrike">
              <a:latin typeface="Arial"/>
            </a:endParaRPr>
          </a:p>
          <a:p>
            <a:pPr>
              <a:lnSpc>
                <a:spcPct val="100000"/>
              </a:lnSpc>
            </a:pPr>
            <a:r>
              <a:rPr b="0" lang="es-ES" sz="1600" spc="-1" strike="noStrike">
                <a:solidFill>
                  <a:srgbClr val="000000"/>
                </a:solidFill>
                <a:latin typeface="Calibri"/>
              </a:rPr>
              <a:t>Herramientas visualizaciones de datos.</a:t>
            </a:r>
            <a:endParaRPr b="0" lang="en-US" sz="1600" spc="-1" strike="noStrike">
              <a:latin typeface="Arial"/>
            </a:endParaRPr>
          </a:p>
          <a:p>
            <a:pPr>
              <a:lnSpc>
                <a:spcPct val="100000"/>
              </a:lnSpc>
            </a:pPr>
            <a:r>
              <a:rPr b="0" lang="es-ES" sz="1600" spc="-1" strike="noStrike">
                <a:solidFill>
                  <a:srgbClr val="000000"/>
                </a:solidFill>
                <a:latin typeface="Calibri"/>
              </a:rPr>
              <a:t>Plugins, ejemplo para Geodatos</a:t>
            </a:r>
            <a:endParaRPr b="0" lang="en-US" sz="1600" spc="-1" strike="noStrike">
              <a:latin typeface="Arial"/>
            </a:endParaRPr>
          </a:p>
        </p:txBody>
      </p:sp>
      <p:sp>
        <p:nvSpPr>
          <p:cNvPr id="233" name="Shape 272"/>
          <p:cNvSpPr/>
          <p:nvPr/>
        </p:nvSpPr>
        <p:spPr>
          <a:xfrm flipH="1" rot="10800000">
            <a:off x="2673720" y="2388960"/>
            <a:ext cx="1060920" cy="636120"/>
          </a:xfrm>
          <a:custGeom>
            <a:avLst/>
            <a:gdLst/>
            <a:ahLst/>
            <a:rect l="l" t="t" r="r" b="b"/>
            <a:pathLst>
              <a:path w="21600" h="21600">
                <a:moveTo>
                  <a:pt x="0" y="0"/>
                </a:moveTo>
                <a:lnTo>
                  <a:pt x="21600" y="21600"/>
                </a:lnTo>
              </a:path>
            </a:pathLst>
          </a:custGeom>
          <a:noFill/>
          <a:ln w="28575">
            <a:solidFill>
              <a:srgbClr val="c7c7c7"/>
            </a:solidFill>
            <a:round/>
            <a:headEnd len="lg" type="triangle" w="lg"/>
            <a:tailEnd len="lg" type="triangle" w="lg"/>
          </a:ln>
        </p:spPr>
        <p:style>
          <a:lnRef idx="0"/>
          <a:fillRef idx="0"/>
          <a:effectRef idx="0"/>
          <a:fontRef idx="minor"/>
        </p:style>
      </p:sp>
      <p:sp>
        <p:nvSpPr>
          <p:cNvPr id="234" name="Shape 273"/>
          <p:cNvSpPr/>
          <p:nvPr/>
        </p:nvSpPr>
        <p:spPr>
          <a:xfrm>
            <a:off x="7417800" y="3324240"/>
            <a:ext cx="1324080" cy="1444680"/>
          </a:xfrm>
          <a:prstGeom prst="ellipse">
            <a:avLst/>
          </a:prstGeom>
          <a:solidFill>
            <a:srgbClr val="91a000"/>
          </a:solidFill>
          <a:ln w="25400">
            <a:solidFill>
              <a:srgbClr val="ba7c2e"/>
            </a:solidFill>
            <a:round/>
          </a:ln>
        </p:spPr>
        <p:style>
          <a:lnRef idx="0"/>
          <a:fillRef idx="0"/>
          <a:effectRef idx="0"/>
          <a:fontRef idx="minor"/>
        </p:style>
        <p:txBody>
          <a:bodyPr anchor="ctr">
            <a:noAutofit/>
          </a:bodyPr>
          <a:p>
            <a:pPr algn="ctr">
              <a:lnSpc>
                <a:spcPct val="100000"/>
              </a:lnSpc>
              <a:tabLst>
                <a:tab algn="l" pos="0"/>
              </a:tabLst>
            </a:pPr>
            <a:r>
              <a:rPr b="0" lang="es-ES" sz="2800" spc="-1" strike="noStrike">
                <a:solidFill>
                  <a:srgbClr val="ffffff"/>
                </a:solidFill>
                <a:latin typeface="Arial"/>
                <a:ea typeface="Arial"/>
              </a:rPr>
              <a:t>API</a:t>
            </a:r>
            <a:endParaRPr b="0" lang="en-US" sz="2800" spc="-1" strike="noStrike">
              <a:latin typeface="Arial"/>
            </a:endParaRPr>
          </a:p>
        </p:txBody>
      </p:sp>
      <p:sp>
        <p:nvSpPr>
          <p:cNvPr id="235" name="Shape 274"/>
          <p:cNvSpPr/>
          <p:nvPr/>
        </p:nvSpPr>
        <p:spPr>
          <a:xfrm>
            <a:off x="4014000" y="4942440"/>
            <a:ext cx="2319840" cy="1289520"/>
          </a:xfrm>
          <a:prstGeom prst="roundRect">
            <a:avLst>
              <a:gd name="adj" fmla="val 16667"/>
            </a:avLst>
          </a:prstGeom>
          <a:solidFill>
            <a:srgbClr val="0070c0"/>
          </a:solidFill>
          <a:ln w="25400">
            <a:solidFill>
              <a:srgbClr val="ba7c2e"/>
            </a:solidFill>
            <a:round/>
          </a:ln>
        </p:spPr>
        <p:style>
          <a:lnRef idx="0"/>
          <a:fillRef idx="0"/>
          <a:effectRef idx="0"/>
          <a:fontRef idx="minor"/>
        </p:style>
        <p:txBody>
          <a:bodyPr anchor="ctr">
            <a:noAutofit/>
          </a:bodyPr>
          <a:p>
            <a:pPr algn="ctr">
              <a:lnSpc>
                <a:spcPct val="100000"/>
              </a:lnSpc>
              <a:tabLst>
                <a:tab algn="l" pos="0"/>
              </a:tabLst>
            </a:pPr>
            <a:r>
              <a:rPr b="1" lang="es-ES" sz="1400" spc="-1" strike="noStrike">
                <a:solidFill>
                  <a:srgbClr val="ffffff"/>
                </a:solidFill>
                <a:latin typeface="Arial"/>
                <a:ea typeface="Arial"/>
              </a:rPr>
              <a:t>Portal global</a:t>
            </a:r>
            <a:endParaRPr b="0" lang="en-US" sz="1400" spc="-1" strike="noStrike">
              <a:latin typeface="Arial"/>
            </a:endParaRPr>
          </a:p>
          <a:p>
            <a:pPr algn="ctr">
              <a:lnSpc>
                <a:spcPct val="100000"/>
              </a:lnSpc>
              <a:tabLst>
                <a:tab algn="l" pos="0"/>
              </a:tabLst>
            </a:pPr>
            <a:endParaRPr b="0" lang="en-US" sz="1400" spc="-1" strike="noStrike">
              <a:latin typeface="Arial"/>
            </a:endParaRPr>
          </a:p>
          <a:p>
            <a:pPr algn="ctr">
              <a:lnSpc>
                <a:spcPct val="100000"/>
              </a:lnSpc>
              <a:tabLst>
                <a:tab algn="l" pos="0"/>
              </a:tabLst>
            </a:pPr>
            <a:r>
              <a:rPr b="0" lang="es-ES" sz="1400" spc="-1" strike="noStrike">
                <a:solidFill>
                  <a:srgbClr val="ffffff"/>
                </a:solidFill>
                <a:latin typeface="Arial"/>
                <a:ea typeface="Arial"/>
              </a:rPr>
              <a:t>Agregador de portales</a:t>
            </a:r>
            <a:endParaRPr b="0" lang="en-US" sz="1400" spc="-1" strike="noStrike">
              <a:latin typeface="Arial"/>
            </a:endParaRPr>
          </a:p>
        </p:txBody>
      </p:sp>
      <p:sp>
        <p:nvSpPr>
          <p:cNvPr id="236" name="Shape 275"/>
          <p:cNvSpPr/>
          <p:nvPr/>
        </p:nvSpPr>
        <p:spPr>
          <a:xfrm>
            <a:off x="5173920" y="3639600"/>
            <a:ext cx="360" cy="1302480"/>
          </a:xfrm>
          <a:custGeom>
            <a:avLst/>
            <a:gdLst/>
            <a:ahLst/>
            <a:rect l="l" t="t" r="r" b="b"/>
            <a:pathLst>
              <a:path w="21600" h="21600">
                <a:moveTo>
                  <a:pt x="0" y="0"/>
                </a:moveTo>
                <a:lnTo>
                  <a:pt x="21600" y="21600"/>
                </a:lnTo>
              </a:path>
            </a:pathLst>
          </a:custGeom>
          <a:noFill/>
          <a:ln w="28575">
            <a:solidFill>
              <a:srgbClr val="c7c7c7"/>
            </a:solidFill>
            <a:round/>
            <a:headEnd len="lg" type="triangle" w="lg"/>
            <a:tailEnd len="lg" type="triangle" w="lg"/>
          </a:ln>
        </p:spPr>
        <p:style>
          <a:lnRef idx="0"/>
          <a:fillRef idx="0"/>
          <a:effectRef idx="0"/>
          <a:fontRef idx="minor"/>
        </p:style>
      </p:sp>
      <p:sp>
        <p:nvSpPr>
          <p:cNvPr id="237" name="Shape 276"/>
          <p:cNvSpPr/>
          <p:nvPr/>
        </p:nvSpPr>
        <p:spPr>
          <a:xfrm flipH="1" flipV="1">
            <a:off x="6612120" y="2427120"/>
            <a:ext cx="804600" cy="1619280"/>
          </a:xfrm>
          <a:custGeom>
            <a:avLst/>
            <a:gdLst/>
            <a:ahLst/>
            <a:rect l="l" t="t" r="r" b="b"/>
            <a:pathLst>
              <a:path w="21600" h="21600">
                <a:moveTo>
                  <a:pt x="0" y="0"/>
                </a:moveTo>
                <a:lnTo>
                  <a:pt x="21600" y="21600"/>
                </a:lnTo>
              </a:path>
            </a:pathLst>
          </a:custGeom>
          <a:noFill/>
          <a:ln w="28575">
            <a:solidFill>
              <a:srgbClr val="c7c7c7"/>
            </a:solidFill>
            <a:round/>
            <a:tailEnd len="lg" type="triangle" w="lg"/>
          </a:ln>
        </p:spPr>
        <p:style>
          <a:lnRef idx="0"/>
          <a:fillRef idx="0"/>
          <a:effectRef idx="0"/>
          <a:fontRef idx="minor"/>
        </p:style>
      </p:sp>
      <p:sp>
        <p:nvSpPr>
          <p:cNvPr id="238" name="Shape 277"/>
          <p:cNvSpPr/>
          <p:nvPr/>
        </p:nvSpPr>
        <p:spPr>
          <a:xfrm flipH="1">
            <a:off x="6333480" y="4046760"/>
            <a:ext cx="1083240" cy="1540440"/>
          </a:xfrm>
          <a:custGeom>
            <a:avLst/>
            <a:gdLst/>
            <a:ahLst/>
            <a:rect l="l" t="t" r="r" b="b"/>
            <a:pathLst>
              <a:path w="21600" h="21600">
                <a:moveTo>
                  <a:pt x="0" y="0"/>
                </a:moveTo>
                <a:lnTo>
                  <a:pt x="21600" y="21600"/>
                </a:lnTo>
              </a:path>
            </a:pathLst>
          </a:custGeom>
          <a:noFill/>
          <a:ln w="28575">
            <a:solidFill>
              <a:srgbClr val="c7c7c7"/>
            </a:solidFill>
            <a:round/>
            <a:tailEnd len="lg" type="triangle" w="lg"/>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itle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ca-ES" sz="3200" spc="-1" strike="noStrike">
                <a:solidFill>
                  <a:srgbClr val="ffffff"/>
                </a:solidFill>
                <a:latin typeface="Arial"/>
              </a:rPr>
              <a:t>Plataformas Open Data</a:t>
            </a:r>
            <a:endParaRPr b="0" lang="es-ES" sz="3200" spc="-1" strike="noStrike">
              <a:solidFill>
                <a:srgbClr val="000000"/>
              </a:solidFill>
              <a:latin typeface="Calibri"/>
            </a:endParaRPr>
          </a:p>
        </p:txBody>
      </p:sp>
      <p:sp>
        <p:nvSpPr>
          <p:cNvPr id="240" name="Rectangle 3"/>
          <p:cNvSpPr/>
          <p:nvPr/>
        </p:nvSpPr>
        <p:spPr>
          <a:xfrm>
            <a:off x="858960" y="1888920"/>
            <a:ext cx="6985800" cy="30142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s-ES" sz="3200" spc="-1" strike="noStrike">
                <a:solidFill>
                  <a:srgbClr val="17375e"/>
                </a:solidFill>
                <a:latin typeface="Raleway"/>
                <a:ea typeface="Raleway"/>
              </a:rPr>
              <a:t>¿Puedo desarrollar nuevos Plugins para las Plataformas?</a:t>
            </a:r>
            <a:endParaRPr b="0" lang="en-US" sz="3200" spc="-1" strike="noStrike">
              <a:latin typeface="Arial"/>
            </a:endParaRPr>
          </a:p>
          <a:p>
            <a:pPr algn="ctr">
              <a:lnSpc>
                <a:spcPct val="100000"/>
              </a:lnSpc>
            </a:pPr>
            <a:endParaRPr b="0" lang="en-US" sz="3200" spc="-1" strike="noStrike">
              <a:latin typeface="Arial"/>
            </a:endParaRPr>
          </a:p>
          <a:p>
            <a:pPr algn="ctr">
              <a:lnSpc>
                <a:spcPct val="100000"/>
              </a:lnSpc>
            </a:pPr>
            <a:r>
              <a:rPr b="1" lang="es-ES" sz="3200" spc="-1" strike="noStrike">
                <a:solidFill>
                  <a:srgbClr val="17375e"/>
                </a:solidFill>
                <a:latin typeface="Raleway"/>
                <a:ea typeface="Raleway"/>
              </a:rPr>
              <a:t>¿Podría crear una API de APIs?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itle 1"/>
          <p:cNvSpPr txBox="1"/>
          <p:nvPr/>
        </p:nvSpPr>
        <p:spPr>
          <a:xfrm>
            <a:off x="0" y="442080"/>
            <a:ext cx="9143640" cy="527040"/>
          </a:xfrm>
          <a:prstGeom prst="rect">
            <a:avLst/>
          </a:prstGeom>
          <a:solidFill>
            <a:srgbClr val="254061"/>
          </a:solidFill>
          <a:ln w="0">
            <a:noFill/>
          </a:ln>
        </p:spPr>
        <p:txBody>
          <a:bodyPr anchor="ctr">
            <a:normAutofit fontScale="91000"/>
          </a:bodyPr>
          <a:p>
            <a:endParaRPr b="0" lang="es-ES" sz="1800" spc="-1" strike="noStrike">
              <a:solidFill>
                <a:srgbClr val="000000"/>
              </a:solidFill>
              <a:latin typeface="Calibri"/>
            </a:endParaRPr>
          </a:p>
        </p:txBody>
      </p:sp>
      <p:sp>
        <p:nvSpPr>
          <p:cNvPr id="242" name="Shape 297"/>
          <p:cNvSpPr/>
          <p:nvPr/>
        </p:nvSpPr>
        <p:spPr>
          <a:xfrm>
            <a:off x="358920" y="987480"/>
            <a:ext cx="9070920" cy="750960"/>
          </a:xfrm>
          <a:prstGeom prst="rect">
            <a:avLst/>
          </a:prstGeom>
          <a:noFill/>
          <a:ln w="0">
            <a:noFill/>
          </a:ln>
        </p:spPr>
        <p:style>
          <a:lnRef idx="0"/>
          <a:fillRef idx="0"/>
          <a:effectRef idx="0"/>
          <a:fontRef idx="minor"/>
        </p:style>
        <p:txBody>
          <a:bodyPr lIns="0" rIns="0" tIns="24840" bIns="0" anchor="ctr">
            <a:noAutofit/>
          </a:bodyPr>
          <a:p>
            <a:pPr>
              <a:lnSpc>
                <a:spcPct val="93000"/>
              </a:lnSpc>
            </a:pPr>
            <a:r>
              <a:rPr b="1" lang="es-ES" sz="2800" spc="-1" strike="noStrike">
                <a:solidFill>
                  <a:srgbClr val="17375e"/>
                </a:solidFill>
                <a:latin typeface="Raleway"/>
                <a:ea typeface="Raleway"/>
              </a:rPr>
              <a:t>VAMOS INTRODUCIRNOS EN  3 PLATAFORMAS ...</a:t>
            </a:r>
            <a:r>
              <a:rPr b="1" lang="es-ES" sz="2800" spc="-1" strike="noStrike">
                <a:solidFill>
                  <a:srgbClr val="17375e"/>
                </a:solidFill>
                <a:latin typeface="Arial"/>
                <a:ea typeface="Raleway"/>
              </a:rPr>
              <a:t> </a:t>
            </a:r>
            <a:endParaRPr b="0" lang="en-US" sz="2800" spc="-1" strike="noStrike">
              <a:latin typeface="Arial"/>
            </a:endParaRPr>
          </a:p>
        </p:txBody>
      </p:sp>
      <p:sp>
        <p:nvSpPr>
          <p:cNvPr id="243" name="Shape 300"/>
          <p:cNvSpPr/>
          <p:nvPr/>
        </p:nvSpPr>
        <p:spPr>
          <a:xfrm>
            <a:off x="429480" y="1677960"/>
            <a:ext cx="7971840" cy="4436640"/>
          </a:xfrm>
          <a:prstGeom prst="rect">
            <a:avLst/>
          </a:prstGeom>
          <a:noFill/>
          <a:ln w="0">
            <a:noFill/>
          </a:ln>
        </p:spPr>
        <p:style>
          <a:lnRef idx="0"/>
          <a:fillRef idx="0"/>
          <a:effectRef idx="0"/>
          <a:fontRef idx="minor"/>
        </p:style>
        <p:txBody>
          <a:bodyPr tIns="91440" bIns="91440">
            <a:noAutofit/>
          </a:bodyPr>
          <a:p>
            <a:pPr marL="457200" indent="-380520" algn="just">
              <a:lnSpc>
                <a:spcPct val="300000"/>
              </a:lnSpc>
              <a:buClr>
                <a:srgbClr val="00a9e0"/>
              </a:buClr>
              <a:buFont typeface="Raleway"/>
              <a:buChar char="●"/>
            </a:pPr>
            <a:r>
              <a:rPr b="1" lang="es-ES" sz="2800" spc="-1" strike="noStrike">
                <a:solidFill>
                  <a:srgbClr val="17375e"/>
                </a:solidFill>
                <a:latin typeface="Raleway"/>
                <a:ea typeface="Raleway"/>
              </a:rPr>
              <a:t>Socrata</a:t>
            </a:r>
            <a:endParaRPr b="0" lang="en-US" sz="2800" spc="-1" strike="noStrike">
              <a:latin typeface="Arial"/>
            </a:endParaRPr>
          </a:p>
          <a:p>
            <a:pPr marL="457200" indent="-380520" algn="just">
              <a:lnSpc>
                <a:spcPct val="300000"/>
              </a:lnSpc>
              <a:buClr>
                <a:srgbClr val="00a9e0"/>
              </a:buClr>
              <a:buFont typeface="Raleway"/>
              <a:buChar char="●"/>
            </a:pPr>
            <a:r>
              <a:rPr b="1" lang="es-ES" sz="2800" spc="-1" strike="noStrike">
                <a:solidFill>
                  <a:srgbClr val="17375e"/>
                </a:solidFill>
                <a:latin typeface="Raleway"/>
                <a:ea typeface="Raleway"/>
              </a:rPr>
              <a:t>OpenDatasoft</a:t>
            </a:r>
            <a:endParaRPr b="0" lang="en-US" sz="2800" spc="-1" strike="noStrike">
              <a:latin typeface="Arial"/>
            </a:endParaRPr>
          </a:p>
          <a:p>
            <a:pPr marL="457200" indent="-380520" algn="just">
              <a:lnSpc>
                <a:spcPct val="300000"/>
              </a:lnSpc>
              <a:buClr>
                <a:srgbClr val="000000"/>
              </a:buClr>
              <a:buFont typeface="Raleway"/>
              <a:buChar char="●"/>
            </a:pPr>
            <a:r>
              <a:rPr b="1" lang="es-ES" sz="2800" spc="-1" strike="noStrike">
                <a:solidFill>
                  <a:srgbClr val="17375e"/>
                </a:solidFill>
                <a:latin typeface="Raleway"/>
                <a:ea typeface="Raleway"/>
              </a:rPr>
              <a:t>Ckan</a:t>
            </a:r>
            <a:endParaRPr b="0" lang="en-US" sz="2800" spc="-1" strike="noStrike">
              <a:latin typeface="Arial"/>
            </a:endParaRPr>
          </a:p>
          <a:p>
            <a:pPr algn="just">
              <a:lnSpc>
                <a:spcPct val="300000"/>
              </a:lnSpc>
            </a:pPr>
            <a:endParaRPr b="0" lang="en-US" sz="2800" spc="-1" strike="noStrike">
              <a:latin typeface="Arial"/>
            </a:endParaRPr>
          </a:p>
        </p:txBody>
      </p:sp>
      <p:sp>
        <p:nvSpPr>
          <p:cNvPr id="244" name="Title 1"/>
          <p:cNvSpPr/>
          <p:nvPr/>
        </p:nvSpPr>
        <p:spPr>
          <a:xfrm>
            <a:off x="15840" y="440640"/>
            <a:ext cx="9143640" cy="527040"/>
          </a:xfrm>
          <a:prstGeom prst="rect">
            <a:avLst/>
          </a:prstGeom>
          <a:solidFill>
            <a:schemeClr val="accent1">
              <a:lumMod val="50000"/>
            </a:schemeClr>
          </a:solidFill>
          <a:ln w="0">
            <a:noFill/>
          </a:ln>
        </p:spPr>
        <p:style>
          <a:lnRef idx="0"/>
          <a:fillRef idx="0"/>
          <a:effectRef idx="0"/>
          <a:fontRef idx="minor"/>
        </p:style>
        <p:txBody>
          <a:bodyPr anchor="ctr">
            <a:normAutofit fontScale="91000"/>
          </a:bodyPr>
          <a:p>
            <a:pPr>
              <a:lnSpc>
                <a:spcPct val="100000"/>
              </a:lnSpc>
            </a:pPr>
            <a:r>
              <a:rPr b="0" lang="ca-ES" sz="3200" spc="-1" strike="noStrike">
                <a:solidFill>
                  <a:srgbClr val="ffffff"/>
                </a:solidFill>
                <a:latin typeface="Arial"/>
              </a:rPr>
              <a:t>Plataformas Open Data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Shape 309" descr=""/>
          <p:cNvPicPr/>
          <p:nvPr/>
        </p:nvPicPr>
        <p:blipFill>
          <a:blip r:embed="rId1"/>
          <a:stretch/>
        </p:blipFill>
        <p:spPr>
          <a:xfrm>
            <a:off x="5190840" y="1209960"/>
            <a:ext cx="3155760" cy="2972520"/>
          </a:xfrm>
          <a:prstGeom prst="rect">
            <a:avLst/>
          </a:prstGeom>
          <a:ln w="0">
            <a:noFill/>
          </a:ln>
          <a:effectLst>
            <a:outerShdw algn="tl" blurRad="50760" dir="2700000" dist="37674" rotWithShape="0">
              <a:srgbClr val="000000">
                <a:alpha val="40000"/>
              </a:srgbClr>
            </a:outerShdw>
          </a:effectLst>
        </p:spPr>
      </p:pic>
      <p:sp>
        <p:nvSpPr>
          <p:cNvPr id="246" name="Shape 310"/>
          <p:cNvSpPr/>
          <p:nvPr/>
        </p:nvSpPr>
        <p:spPr>
          <a:xfrm>
            <a:off x="749160" y="1599840"/>
            <a:ext cx="3818880" cy="2654640"/>
          </a:xfrm>
          <a:prstGeom prst="rect">
            <a:avLst/>
          </a:prstGeom>
          <a:solidFill>
            <a:srgbClr val="ffffff"/>
          </a:solidFill>
          <a:ln>
            <a:solidFill>
              <a:srgbClr val="9bbb59"/>
            </a:solidFill>
            <a:round/>
          </a:ln>
        </p:spPr>
        <p:style>
          <a:lnRef idx="2">
            <a:schemeClr val="accent3"/>
          </a:lnRef>
          <a:fillRef idx="1">
            <a:schemeClr val="lt1"/>
          </a:fillRef>
          <a:effectRef idx="0">
            <a:schemeClr val="accent3"/>
          </a:effectRef>
          <a:fontRef idx="minor"/>
        </p:style>
        <p:txBody>
          <a:bodyPr lIns="82800" rIns="82800" tIns="41400" bIns="41400">
            <a:noAutofit/>
          </a:bodyPr>
          <a:p>
            <a:pPr>
              <a:lnSpc>
                <a:spcPct val="100000"/>
              </a:lnSpc>
            </a:pPr>
            <a:r>
              <a:rPr b="0" lang="es-ES" sz="1600" spc="-1" strike="noStrike">
                <a:solidFill>
                  <a:srgbClr val="000000"/>
                </a:solidFill>
                <a:latin typeface="Raleway"/>
              </a:rPr>
              <a:t>Sede:  Seattle, Washington, USA</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s-ES" sz="1600" spc="-1" strike="noStrike">
                <a:solidFill>
                  <a:srgbClr val="000000"/>
                </a:solidFill>
                <a:latin typeface="Raleway"/>
              </a:rPr>
              <a:t>Fundada: 2007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s-ES" sz="1600" spc="-1" strike="noStrike">
                <a:solidFill>
                  <a:srgbClr val="000000"/>
                </a:solidFill>
                <a:latin typeface="Raleway"/>
              </a:rPr>
              <a:t>Modelo negocio: </a:t>
            </a:r>
            <a:endParaRPr b="0" lang="en-US" sz="1600" spc="-1" strike="noStrike">
              <a:latin typeface="Arial"/>
            </a:endParaRPr>
          </a:p>
          <a:p>
            <a:pPr>
              <a:lnSpc>
                <a:spcPct val="100000"/>
              </a:lnSpc>
            </a:pPr>
            <a:r>
              <a:rPr b="0" lang="es-ES" sz="1600" spc="-1" strike="noStrike">
                <a:solidFill>
                  <a:srgbClr val="000000"/>
                </a:solidFill>
                <a:latin typeface="Raleway"/>
              </a:rPr>
              <a:t>Software-as-a-Service bajo </a:t>
            </a:r>
            <a:endParaRPr b="0" lang="en-US" sz="1600" spc="-1" strike="noStrike">
              <a:latin typeface="Arial"/>
            </a:endParaRPr>
          </a:p>
          <a:p>
            <a:pPr>
              <a:lnSpc>
                <a:spcPct val="100000"/>
              </a:lnSpc>
            </a:pPr>
            <a:r>
              <a:rPr b="0" lang="es-ES" sz="1600" spc="-1" strike="noStrike">
                <a:solidFill>
                  <a:srgbClr val="000000"/>
                </a:solidFill>
                <a:latin typeface="Raleway"/>
              </a:rPr>
              <a:t>licencia.</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s-ES" sz="1600" spc="-1" strike="noStrike">
                <a:solidFill>
                  <a:srgbClr val="000000"/>
                </a:solidFill>
                <a:latin typeface="Raleway"/>
              </a:rPr>
              <a:t>API y SDK’s (acceso a datos)</a:t>
            </a:r>
            <a:endParaRPr b="0" lang="en-US" sz="1600" spc="-1" strike="noStrike">
              <a:latin typeface="Arial"/>
            </a:endParaRPr>
          </a:p>
          <a:p>
            <a:pPr>
              <a:lnSpc>
                <a:spcPct val="100000"/>
              </a:lnSpc>
            </a:pPr>
            <a:r>
              <a:rPr b="0" lang="es-ES" sz="1600" spc="-1" strike="noStrike">
                <a:solidFill>
                  <a:srgbClr val="000000"/>
                </a:solidFill>
                <a:latin typeface="Raleway"/>
              </a:rPr>
              <a:t> </a:t>
            </a:r>
            <a:r>
              <a:rPr b="0" lang="es-ES" sz="1600" spc="-1" strike="noStrike">
                <a:solidFill>
                  <a:srgbClr val="000000"/>
                </a:solidFill>
                <a:latin typeface="Raleway"/>
              </a:rPr>
              <a:t>OpenSource.</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p:txBody>
      </p:sp>
      <p:sp>
        <p:nvSpPr>
          <p:cNvPr id="247" name="Shape 311"/>
          <p:cNvSpPr/>
          <p:nvPr/>
        </p:nvSpPr>
        <p:spPr>
          <a:xfrm>
            <a:off x="430920" y="4422960"/>
            <a:ext cx="8484840" cy="1431000"/>
          </a:xfrm>
          <a:prstGeom prst="rect">
            <a:avLst/>
          </a:prstGeom>
          <a:solidFill>
            <a:schemeClr val="tx2">
              <a:lumMod val="20000"/>
              <a:lumOff val="80000"/>
            </a:schemeClr>
          </a:solidFill>
          <a:ln w="0">
            <a:noFill/>
          </a:ln>
        </p:spPr>
        <p:style>
          <a:lnRef idx="0"/>
          <a:fillRef idx="0"/>
          <a:effectRef idx="0"/>
          <a:fontRef idx="minor"/>
        </p:style>
        <p:txBody>
          <a:bodyPr lIns="82800" rIns="82800" tIns="41400" bIns="41400">
            <a:noAutofit/>
          </a:bodyPr>
          <a:p>
            <a:pPr>
              <a:lnSpc>
                <a:spcPct val="100000"/>
              </a:lnSpc>
            </a:pPr>
            <a:r>
              <a:rPr b="0" lang="es-ES" sz="1600" spc="-1" strike="noStrike">
                <a:solidFill>
                  <a:srgbClr val="000000"/>
                </a:solidFill>
                <a:latin typeface="Raleway"/>
              </a:rPr>
              <a:t>Socrata is a company that provides cloud-based data visualization and analysis tools for opening government data. Originally called Blist, Socrata was founded in February 2007. Socrata targets non-technical Internet users who want to view and share government, healthcare, energy, education, or environment data. Its products are issued under a proprietary, closed, exclusive license</a:t>
            </a:r>
            <a:endParaRPr b="0" lang="en-US" sz="1600" spc="-1" strike="noStrike">
              <a:latin typeface="Arial"/>
            </a:endParaRPr>
          </a:p>
        </p:txBody>
      </p:sp>
      <p:sp>
        <p:nvSpPr>
          <p:cNvPr id="248" name="Shape 312"/>
          <p:cNvSpPr/>
          <p:nvPr/>
        </p:nvSpPr>
        <p:spPr>
          <a:xfrm>
            <a:off x="749160" y="6307200"/>
            <a:ext cx="4137120" cy="15336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00b0f0"/>
                </a:solidFill>
                <a:latin typeface="Raleway"/>
              </a:rPr>
              <a:t>Fuente: https://en.wikipedia.org/wiki/Socrata</a:t>
            </a:r>
            <a:endParaRPr b="0" lang="en-US" sz="1500" spc="-1" strike="noStrike">
              <a:latin typeface="Arial"/>
            </a:endParaRPr>
          </a:p>
        </p:txBody>
      </p:sp>
      <p:sp>
        <p:nvSpPr>
          <p:cNvPr id="249" name="Shape 87"/>
          <p:cNvSpPr/>
          <p:nvPr/>
        </p:nvSpPr>
        <p:spPr>
          <a:xfrm>
            <a:off x="-183960" y="416520"/>
            <a:ext cx="5590800" cy="1069920"/>
          </a:xfrm>
          <a:prstGeom prst="rect">
            <a:avLst/>
          </a:prstGeom>
          <a:noFill/>
          <a:ln w="0">
            <a:noFill/>
          </a:ln>
        </p:spPr>
        <p:style>
          <a:lnRef idx="0"/>
          <a:fillRef idx="0"/>
          <a:effectRef idx="0"/>
          <a:fontRef idx="minor"/>
        </p:style>
        <p:txBody>
          <a:bodyPr lIns="82800" rIns="82800" tIns="82800" bIns="82800">
            <a:noAutofit/>
          </a:bodyPr>
          <a:p>
            <a:pPr algn="ctr">
              <a:lnSpc>
                <a:spcPct val="100000"/>
              </a:lnSpc>
            </a:pPr>
            <a:r>
              <a:rPr b="1" lang="es-ES" sz="4400" spc="-1" strike="noStrike">
                <a:solidFill>
                  <a:srgbClr val="17375e"/>
                </a:solidFill>
                <a:latin typeface="Raleway"/>
                <a:ea typeface="Raleway"/>
              </a:rPr>
              <a:t>Socrata</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Shape 309" descr=""/>
          <p:cNvPicPr/>
          <p:nvPr/>
        </p:nvPicPr>
        <p:blipFill>
          <a:blip r:embed="rId1"/>
          <a:stretch/>
        </p:blipFill>
        <p:spPr>
          <a:xfrm>
            <a:off x="6527520" y="1381680"/>
            <a:ext cx="2342520" cy="2293560"/>
          </a:xfrm>
          <a:prstGeom prst="rect">
            <a:avLst/>
          </a:prstGeom>
          <a:ln w="0">
            <a:noFill/>
          </a:ln>
          <a:effectLst>
            <a:outerShdw algn="tl" blurRad="50760" dir="2700000" dist="37674" rotWithShape="0">
              <a:srgbClr val="000000">
                <a:alpha val="40000"/>
              </a:srgbClr>
            </a:outerShdw>
          </a:effectLst>
        </p:spPr>
      </p:pic>
      <p:sp>
        <p:nvSpPr>
          <p:cNvPr id="251" name="Shape 84"/>
          <p:cNvSpPr/>
          <p:nvPr/>
        </p:nvSpPr>
        <p:spPr>
          <a:xfrm>
            <a:off x="591120" y="3083040"/>
            <a:ext cx="6645960" cy="2261520"/>
          </a:xfrm>
          <a:prstGeom prst="rect">
            <a:avLst/>
          </a:prstGeom>
          <a:noFill/>
          <a:ln w="0">
            <a:noFill/>
          </a:ln>
        </p:spPr>
        <p:style>
          <a:lnRef idx="0"/>
          <a:fillRef idx="0"/>
          <a:effectRef idx="0"/>
          <a:fontRef idx="minor"/>
        </p:style>
        <p:txBody>
          <a:bodyPr lIns="82800" rIns="82800" tIns="82800" bIns="82800">
            <a:noAutofit/>
          </a:bodyPr>
          <a:p>
            <a:pPr>
              <a:lnSpc>
                <a:spcPct val="100000"/>
              </a:lnSpc>
            </a:pPr>
            <a:r>
              <a:rPr b="1" lang="es-ES" sz="2100" spc="-1" strike="noStrike">
                <a:solidFill>
                  <a:srgbClr val="1f497d"/>
                </a:solidFill>
                <a:latin typeface="Raleway"/>
                <a:ea typeface="Raleway"/>
              </a:rPr>
              <a:t>Links</a:t>
            </a:r>
            <a:endParaRPr b="0" lang="en-US" sz="2100" spc="-1" strike="noStrike">
              <a:latin typeface="Arial"/>
            </a:endParaRPr>
          </a:p>
          <a:p>
            <a:pPr>
              <a:lnSpc>
                <a:spcPct val="100000"/>
              </a:lnSpc>
            </a:pPr>
            <a:r>
              <a:rPr b="0" lang="es-ES" sz="2200" spc="-1" strike="noStrike" u="sng">
                <a:solidFill>
                  <a:srgbClr val="0000ff"/>
                </a:solidFill>
                <a:uFillTx/>
                <a:latin typeface="Calibri"/>
                <a:ea typeface="Raleway"/>
              </a:rPr>
              <a:t>https://www.tylertech.com/products/socrata</a:t>
            </a:r>
            <a:endParaRPr b="0" lang="en-US" sz="2200" spc="-1" strike="noStrike">
              <a:latin typeface="Arial"/>
            </a:endParaRPr>
          </a:p>
          <a:p>
            <a:pPr>
              <a:lnSpc>
                <a:spcPct val="100000"/>
              </a:lnSpc>
            </a:pPr>
            <a:r>
              <a:rPr b="0" lang="es-ES" sz="2200" spc="-1" strike="noStrike" u="sng">
                <a:solidFill>
                  <a:srgbClr val="0000ff"/>
                </a:solidFill>
                <a:uFillTx/>
                <a:latin typeface="Calibri"/>
                <a:ea typeface="Raleway"/>
              </a:rPr>
              <a:t>http://dev.socrata.com/</a:t>
            </a:r>
            <a:endParaRPr b="0" lang="en-US" sz="2200" spc="-1" strike="noStrike">
              <a:latin typeface="Arial"/>
            </a:endParaRPr>
          </a:p>
          <a:p>
            <a:pPr>
              <a:lnSpc>
                <a:spcPct val="100000"/>
              </a:lnSpc>
            </a:pPr>
            <a:r>
              <a:rPr b="0" lang="es-ES" sz="2200" spc="-1" strike="noStrike" u="sng">
                <a:solidFill>
                  <a:srgbClr val="0000ff"/>
                </a:solidFill>
                <a:uFillTx/>
                <a:latin typeface="Calibri"/>
                <a:ea typeface="Raleway"/>
                <a:hlinkClick r:id="rId2"/>
              </a:rPr>
              <a:t>https://github.com/socrata</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Shape 321"/>
          <p:cNvSpPr/>
          <p:nvPr/>
        </p:nvSpPr>
        <p:spPr>
          <a:xfrm>
            <a:off x="850320" y="626040"/>
            <a:ext cx="4526280" cy="36252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17375e"/>
                </a:solidFill>
                <a:latin typeface="Raleway"/>
              </a:rPr>
              <a:t>SOCRATA : Portal global</a:t>
            </a:r>
            <a:endParaRPr b="0" lang="en-US" sz="2800" spc="-1" strike="noStrike">
              <a:latin typeface="Arial"/>
            </a:endParaRPr>
          </a:p>
        </p:txBody>
      </p:sp>
      <p:sp>
        <p:nvSpPr>
          <p:cNvPr id="253" name="Shape 322"/>
          <p:cNvSpPr/>
          <p:nvPr/>
        </p:nvSpPr>
        <p:spPr>
          <a:xfrm>
            <a:off x="1827000" y="4796280"/>
            <a:ext cx="4964400" cy="30672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0" lang="es-ES" sz="2000" spc="-1" strike="noStrike">
                <a:solidFill>
                  <a:srgbClr val="31859c"/>
                </a:solidFill>
                <a:latin typeface="Arial"/>
                <a:ea typeface="Arial"/>
              </a:rPr>
              <a:t>https://www.</a:t>
            </a:r>
            <a:r>
              <a:rPr b="0" lang="es-ES" sz="2000" spc="-1" strike="noStrike" u="sng">
                <a:solidFill>
                  <a:srgbClr val="31859c"/>
                </a:solidFill>
                <a:uFillTx/>
                <a:latin typeface="Calibri"/>
                <a:ea typeface="Arial"/>
              </a:rPr>
              <a:t>opendatanetwork</a:t>
            </a:r>
            <a:r>
              <a:rPr b="0" lang="es-ES" sz="2000" spc="-1" strike="noStrike">
                <a:solidFill>
                  <a:srgbClr val="31859c"/>
                </a:solidFill>
                <a:latin typeface="Arial"/>
                <a:ea typeface="Arial"/>
              </a:rPr>
              <a:t>.com</a:t>
            </a:r>
            <a:r>
              <a:rPr b="0" lang="es-ES" sz="1200" spc="-1" strike="noStrike">
                <a:solidFill>
                  <a:srgbClr val="000000"/>
                </a:solidFill>
                <a:latin typeface="Arial"/>
                <a:ea typeface="Arial"/>
              </a:rPr>
              <a:t>/</a:t>
            </a:r>
            <a:endParaRPr b="0" lang="en-US" sz="1200" spc="-1" strike="noStrike">
              <a:latin typeface="Arial"/>
            </a:endParaRPr>
          </a:p>
        </p:txBody>
      </p:sp>
      <p:sp>
        <p:nvSpPr>
          <p:cNvPr id="254" name="Shape 323"/>
          <p:cNvSpPr/>
          <p:nvPr/>
        </p:nvSpPr>
        <p:spPr>
          <a:xfrm>
            <a:off x="1067040" y="5243040"/>
            <a:ext cx="7214760" cy="27900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0" lang="es-ES" sz="2000" spc="-1" strike="noStrike">
                <a:solidFill>
                  <a:srgbClr val="31859c"/>
                </a:solidFill>
                <a:latin typeface="Calibri"/>
              </a:rPr>
              <a:t>https://socrata.com/blog/socrata-introduces-open-data-network/</a:t>
            </a:r>
            <a:endParaRPr b="0" lang="en-US" sz="2000" spc="-1" strike="noStrike">
              <a:latin typeface="Arial"/>
            </a:endParaRPr>
          </a:p>
        </p:txBody>
      </p:sp>
      <p:pic>
        <p:nvPicPr>
          <p:cNvPr id="255" name="Shape 324" descr=""/>
          <p:cNvPicPr/>
          <p:nvPr/>
        </p:nvPicPr>
        <p:blipFill>
          <a:blip r:embed="rId1"/>
          <a:stretch/>
        </p:blipFill>
        <p:spPr>
          <a:xfrm>
            <a:off x="1254960" y="1183680"/>
            <a:ext cx="6281640" cy="36122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Shape 333"/>
          <p:cNvSpPr/>
          <p:nvPr/>
        </p:nvSpPr>
        <p:spPr>
          <a:xfrm>
            <a:off x="850320" y="379440"/>
            <a:ext cx="3721320" cy="36252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17375e"/>
                </a:solidFill>
                <a:latin typeface="Raleway"/>
              </a:rPr>
              <a:t>SOCRATA  APIs:</a:t>
            </a:r>
            <a:endParaRPr b="0" lang="en-US" sz="2800" spc="-1" strike="noStrike">
              <a:latin typeface="Arial"/>
            </a:endParaRPr>
          </a:p>
          <a:p>
            <a:pPr marL="414720" indent="-414360">
              <a:lnSpc>
                <a:spcPct val="100000"/>
              </a:lnSpc>
              <a:buClr>
                <a:srgbClr val="000000"/>
              </a:buClr>
              <a:buFont typeface="Arial"/>
              <a:buChar char="•"/>
            </a:pPr>
            <a:r>
              <a:rPr b="1" lang="es-ES" sz="2800" spc="-1" strike="noStrike">
                <a:solidFill>
                  <a:srgbClr val="17375e"/>
                </a:solidFill>
                <a:latin typeface="Raleway"/>
              </a:rPr>
              <a:t>DISCOVERY API</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marL="414720" indent="-414360">
              <a:lnSpc>
                <a:spcPct val="100000"/>
              </a:lnSpc>
              <a:buClr>
                <a:srgbClr val="000000"/>
              </a:buClr>
              <a:buFont typeface="Arial"/>
              <a:buChar char="•"/>
            </a:pPr>
            <a:r>
              <a:rPr b="1" lang="es-ES" sz="2800" spc="-1" strike="noStrike">
                <a:solidFill>
                  <a:srgbClr val="17375e"/>
                </a:solidFill>
                <a:latin typeface="Raleway"/>
              </a:rPr>
              <a:t>API  (SODA)</a:t>
            </a:r>
            <a:endParaRPr b="0" lang="en-US" sz="2800" spc="-1" strike="noStrike">
              <a:latin typeface="Arial"/>
            </a:endParaRPr>
          </a:p>
        </p:txBody>
      </p:sp>
      <p:sp>
        <p:nvSpPr>
          <p:cNvPr id="257" name="Shape 334"/>
          <p:cNvSpPr/>
          <p:nvPr/>
        </p:nvSpPr>
        <p:spPr>
          <a:xfrm>
            <a:off x="735840" y="2737080"/>
            <a:ext cx="7671600" cy="27900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0" lang="es-ES" sz="2200" spc="-1" strike="noStrike">
                <a:solidFill>
                  <a:srgbClr val="31859c"/>
                </a:solidFill>
                <a:latin typeface="Calibri"/>
              </a:rPr>
              <a:t>https://dev.socrata.com/consumers/getting-started.html</a:t>
            </a:r>
            <a:endParaRPr b="0" lang="en-US" sz="2200" spc="-1" strike="noStrike">
              <a:latin typeface="Arial"/>
            </a:endParaRPr>
          </a:p>
        </p:txBody>
      </p:sp>
      <p:pic>
        <p:nvPicPr>
          <p:cNvPr id="258" name="Shape 335" descr=""/>
          <p:cNvPicPr/>
          <p:nvPr/>
        </p:nvPicPr>
        <p:blipFill>
          <a:blip r:embed="rId1"/>
          <a:stretch/>
        </p:blipFill>
        <p:spPr>
          <a:xfrm>
            <a:off x="850320" y="3429000"/>
            <a:ext cx="3873600" cy="2581920"/>
          </a:xfrm>
          <a:prstGeom prst="rect">
            <a:avLst/>
          </a:prstGeom>
          <a:ln w="0">
            <a:noFill/>
          </a:ln>
        </p:spPr>
      </p:pic>
      <p:sp>
        <p:nvSpPr>
          <p:cNvPr id="259" name="Shape 336"/>
          <p:cNvSpPr/>
          <p:nvPr/>
        </p:nvSpPr>
        <p:spPr>
          <a:xfrm>
            <a:off x="4433760" y="3290760"/>
            <a:ext cx="276120" cy="276120"/>
          </a:xfrm>
          <a:prstGeom prst="rect">
            <a:avLst/>
          </a:prstGeom>
          <a:noFill/>
          <a:ln w="0">
            <a:noFill/>
          </a:ln>
        </p:spPr>
        <p:style>
          <a:lnRef idx="0"/>
          <a:fillRef idx="0"/>
          <a:effectRef idx="0"/>
          <a:fontRef idx="minor"/>
        </p:style>
      </p:sp>
      <p:pic>
        <p:nvPicPr>
          <p:cNvPr id="260" name="Shape 337" descr=""/>
          <p:cNvPicPr/>
          <p:nvPr/>
        </p:nvPicPr>
        <p:blipFill>
          <a:blip r:embed="rId2"/>
          <a:stretch/>
        </p:blipFill>
        <p:spPr>
          <a:xfrm>
            <a:off x="3317760" y="4022640"/>
            <a:ext cx="4976280" cy="1008000"/>
          </a:xfrm>
          <a:prstGeom prst="rect">
            <a:avLst/>
          </a:prstGeom>
          <a:ln w="9525">
            <a:solidFill>
              <a:srgbClr val="bfbfbf"/>
            </a:solidFill>
            <a:round/>
          </a:ln>
          <a:effectLst>
            <a:outerShdw algn="tl" blurRad="50760" dir="2700000" dist="37674" rotWithShape="0">
              <a:srgbClr val="000000">
                <a:alpha val="40000"/>
              </a:srgbClr>
            </a:outerShdw>
          </a:effectLst>
        </p:spPr>
      </p:pic>
      <p:sp>
        <p:nvSpPr>
          <p:cNvPr id="261" name="Rectángulo 1"/>
          <p:cNvSpPr/>
          <p:nvPr/>
        </p:nvSpPr>
        <p:spPr>
          <a:xfrm>
            <a:off x="1100520" y="1531080"/>
            <a:ext cx="4839120" cy="41832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0" lang="es-ES" sz="2200" spc="-1" strike="noStrike">
                <a:solidFill>
                  <a:srgbClr val="31859c"/>
                </a:solidFill>
                <a:latin typeface="Calibri"/>
              </a:rPr>
              <a:t>https://socratadiscovery.docs.apiary.io/#</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Shape 333"/>
          <p:cNvSpPr/>
          <p:nvPr/>
        </p:nvSpPr>
        <p:spPr>
          <a:xfrm>
            <a:off x="1121400" y="636120"/>
            <a:ext cx="3721320" cy="49356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17375e"/>
                </a:solidFill>
                <a:latin typeface="Raleway"/>
              </a:rPr>
              <a:t>Portales con Socrata:</a:t>
            </a:r>
            <a:endParaRPr b="0" lang="en-US" sz="2800" spc="-1" strike="noStrike">
              <a:latin typeface="Arial"/>
            </a:endParaRPr>
          </a:p>
          <a:p>
            <a:pPr>
              <a:lnSpc>
                <a:spcPct val="100000"/>
              </a:lnSpc>
            </a:pPr>
            <a:endParaRPr b="0" lang="en-US" sz="2800" spc="-1" strike="noStrike">
              <a:latin typeface="Arial"/>
            </a:endParaRPr>
          </a:p>
        </p:txBody>
      </p:sp>
      <p:sp>
        <p:nvSpPr>
          <p:cNvPr id="263" name="Shape 336"/>
          <p:cNvSpPr/>
          <p:nvPr/>
        </p:nvSpPr>
        <p:spPr>
          <a:xfrm>
            <a:off x="4433760" y="3290760"/>
            <a:ext cx="276120" cy="276120"/>
          </a:xfrm>
          <a:prstGeom prst="rect">
            <a:avLst/>
          </a:prstGeom>
          <a:noFill/>
          <a:ln w="0">
            <a:noFill/>
          </a:ln>
        </p:spPr>
        <p:style>
          <a:lnRef idx="0"/>
          <a:fillRef idx="0"/>
          <a:effectRef idx="0"/>
          <a:fontRef idx="minor"/>
        </p:style>
      </p:sp>
      <p:sp>
        <p:nvSpPr>
          <p:cNvPr id="264" name="Rectángulo 2"/>
          <p:cNvSpPr/>
          <p:nvPr/>
        </p:nvSpPr>
        <p:spPr>
          <a:xfrm>
            <a:off x="679680" y="2025720"/>
            <a:ext cx="40046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17375e"/>
                </a:solidFill>
                <a:latin typeface="Calibri"/>
              </a:rPr>
              <a:t>https://analisi.transparenciaatalunya.cat/</a:t>
            </a:r>
            <a:endParaRPr b="0" lang="en-US" sz="1800" spc="-1" strike="noStrike">
              <a:latin typeface="Arial"/>
            </a:endParaRPr>
          </a:p>
        </p:txBody>
      </p:sp>
      <p:pic>
        <p:nvPicPr>
          <p:cNvPr id="265" name="Imagen 3" descr=""/>
          <p:cNvPicPr/>
          <p:nvPr/>
        </p:nvPicPr>
        <p:blipFill>
          <a:blip r:embed="rId1"/>
          <a:stretch/>
        </p:blipFill>
        <p:spPr>
          <a:xfrm>
            <a:off x="5320080" y="1388160"/>
            <a:ext cx="3169080" cy="1755000"/>
          </a:xfrm>
          <a:prstGeom prst="rect">
            <a:avLst/>
          </a:prstGeom>
          <a:ln w="0">
            <a:noFill/>
          </a:ln>
          <a:effectLst>
            <a:outerShdw algn="t" blurRad="50760" dir="5400000" dist="38160" rotWithShape="0">
              <a:srgbClr val="000000">
                <a:alpha val="40000"/>
              </a:srgbClr>
            </a:outerShdw>
          </a:effectLst>
        </p:spPr>
      </p:pic>
      <p:sp>
        <p:nvSpPr>
          <p:cNvPr id="266" name="Rectángulo 4"/>
          <p:cNvSpPr/>
          <p:nvPr/>
        </p:nvSpPr>
        <p:spPr>
          <a:xfrm>
            <a:off x="884520" y="3706560"/>
            <a:ext cx="3594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000000"/>
                </a:solidFill>
                <a:latin typeface="Calibri"/>
              </a:rPr>
              <a:t>https://opendata.rubi.cat/es/browse</a:t>
            </a:r>
            <a:endParaRPr b="0" lang="en-US" sz="1800" spc="-1" strike="noStrike">
              <a:latin typeface="Arial"/>
            </a:endParaRPr>
          </a:p>
        </p:txBody>
      </p:sp>
      <p:pic>
        <p:nvPicPr>
          <p:cNvPr id="267" name="Imagen 5" descr=""/>
          <p:cNvPicPr/>
          <p:nvPr/>
        </p:nvPicPr>
        <p:blipFill>
          <a:blip r:embed="rId2"/>
          <a:stretch/>
        </p:blipFill>
        <p:spPr>
          <a:xfrm>
            <a:off x="5320080" y="3737160"/>
            <a:ext cx="3063240" cy="1699560"/>
          </a:xfrm>
          <a:prstGeom prst="rect">
            <a:avLst/>
          </a:prstGeom>
          <a:ln w="0">
            <a:noFill/>
          </a:ln>
          <a:effectLst>
            <a:outerShdw algn="t" blurRad="50760" dir="5400000" dist="38160"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Shape 346"/>
          <p:cNvSpPr/>
          <p:nvPr/>
        </p:nvSpPr>
        <p:spPr>
          <a:xfrm>
            <a:off x="580680" y="403920"/>
            <a:ext cx="3224520" cy="36252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17375e"/>
                </a:solidFill>
                <a:latin typeface="Raleway"/>
              </a:rPr>
              <a:t>OPENDATASOFT</a:t>
            </a:r>
            <a:endParaRPr b="0" lang="en-US" sz="2800" spc="-1" strike="noStrike">
              <a:latin typeface="Arial"/>
            </a:endParaRPr>
          </a:p>
        </p:txBody>
      </p:sp>
      <p:sp>
        <p:nvSpPr>
          <p:cNvPr id="269" name="Shape 348"/>
          <p:cNvSpPr/>
          <p:nvPr/>
        </p:nvSpPr>
        <p:spPr>
          <a:xfrm>
            <a:off x="429480" y="1389600"/>
            <a:ext cx="2439720" cy="2819520"/>
          </a:xfrm>
          <a:prstGeom prst="rect">
            <a:avLst/>
          </a:prstGeom>
          <a:solidFill>
            <a:srgbClr val="ffffff"/>
          </a:solidFill>
          <a:ln>
            <a:solidFill>
              <a:srgbClr val="9bbb59"/>
            </a:solidFill>
            <a:round/>
          </a:ln>
        </p:spPr>
        <p:style>
          <a:lnRef idx="2">
            <a:schemeClr val="accent3"/>
          </a:lnRef>
          <a:fillRef idx="1">
            <a:schemeClr val="lt1"/>
          </a:fillRef>
          <a:effectRef idx="0">
            <a:schemeClr val="accent3"/>
          </a:effectRef>
          <a:fontRef idx="minor"/>
        </p:style>
        <p:txBody>
          <a:bodyPr lIns="82800" rIns="82800" tIns="41400" bIns="41400">
            <a:noAutofit/>
          </a:bodyPr>
          <a:p>
            <a:pPr>
              <a:lnSpc>
                <a:spcPct val="100000"/>
              </a:lnSpc>
            </a:pPr>
            <a:r>
              <a:rPr b="0" lang="es-ES" sz="1300" spc="-1" strike="noStrike">
                <a:solidFill>
                  <a:srgbClr val="000000"/>
                </a:solidFill>
                <a:latin typeface="Arial"/>
                <a:ea typeface="Arial"/>
              </a:rPr>
              <a:t>Sede:  Paris, Fr</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000000"/>
                </a:solidFill>
                <a:latin typeface="Arial"/>
                <a:ea typeface="Arial"/>
              </a:rPr>
              <a:t>Fundada: 2011 </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000000"/>
                </a:solidFill>
                <a:latin typeface="Arial"/>
                <a:ea typeface="Arial"/>
              </a:rPr>
              <a:t>Modelo negocio: </a:t>
            </a:r>
            <a:endParaRPr b="0" lang="en-US" sz="1300" spc="-1" strike="noStrike">
              <a:latin typeface="Arial"/>
            </a:endParaRPr>
          </a:p>
          <a:p>
            <a:pPr>
              <a:lnSpc>
                <a:spcPct val="100000"/>
              </a:lnSpc>
            </a:pPr>
            <a:r>
              <a:rPr b="0" lang="es-ES" sz="1300" spc="-1" strike="noStrike">
                <a:solidFill>
                  <a:srgbClr val="000000"/>
                </a:solidFill>
                <a:latin typeface="Arial"/>
                <a:ea typeface="Arial"/>
              </a:rPr>
              <a:t>Software-as-a-Service bajo </a:t>
            </a:r>
            <a:endParaRPr b="0" lang="en-US" sz="1300" spc="-1" strike="noStrike">
              <a:latin typeface="Arial"/>
            </a:endParaRPr>
          </a:p>
          <a:p>
            <a:pPr>
              <a:lnSpc>
                <a:spcPct val="100000"/>
              </a:lnSpc>
            </a:pPr>
            <a:r>
              <a:rPr b="0" lang="es-ES" sz="1300" spc="-1" strike="noStrike">
                <a:solidFill>
                  <a:srgbClr val="000000"/>
                </a:solidFill>
                <a:latin typeface="Arial"/>
                <a:ea typeface="Arial"/>
              </a:rPr>
              <a:t>licencia.</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000000"/>
                </a:solidFill>
                <a:latin typeface="Arial"/>
                <a:ea typeface="Arial"/>
              </a:rPr>
              <a:t>API y SDK’s (acceso a datos)</a:t>
            </a:r>
            <a:endParaRPr b="0" lang="en-US" sz="1300" spc="-1" strike="noStrike">
              <a:latin typeface="Arial"/>
            </a:endParaRPr>
          </a:p>
          <a:p>
            <a:pPr>
              <a:lnSpc>
                <a:spcPct val="100000"/>
              </a:lnSpc>
            </a:pPr>
            <a:r>
              <a:rPr b="0" lang="es-ES" sz="1300" spc="-1" strike="noStrike">
                <a:solidFill>
                  <a:srgbClr val="000000"/>
                </a:solidFill>
                <a:latin typeface="Arial"/>
                <a:ea typeface="Arial"/>
              </a:rPr>
              <a:t> </a:t>
            </a:r>
            <a:r>
              <a:rPr b="0" lang="es-ES" sz="1300" spc="-1" strike="noStrike">
                <a:solidFill>
                  <a:srgbClr val="000000"/>
                </a:solidFill>
                <a:latin typeface="Arial"/>
                <a:ea typeface="Arial"/>
              </a:rPr>
              <a:t>OpenSource</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000000"/>
                </a:solidFill>
                <a:latin typeface="Arial"/>
                <a:ea typeface="Arial"/>
              </a:rPr>
              <a:t>Gratuito para “nonprofit” y ONG</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sp>
        <p:nvSpPr>
          <p:cNvPr id="270" name="Shape 349"/>
          <p:cNvSpPr/>
          <p:nvPr/>
        </p:nvSpPr>
        <p:spPr>
          <a:xfrm>
            <a:off x="343080" y="4381560"/>
            <a:ext cx="8484840" cy="1762560"/>
          </a:xfrm>
          <a:prstGeom prst="rect">
            <a:avLst/>
          </a:prstGeom>
          <a:solidFill>
            <a:schemeClr val="tx2">
              <a:lumMod val="20000"/>
              <a:lumOff val="80000"/>
            </a:schemeClr>
          </a:solidFill>
          <a:ln w="0">
            <a:noFill/>
          </a:ln>
        </p:spPr>
        <p:style>
          <a:lnRef idx="0"/>
          <a:fillRef idx="0"/>
          <a:effectRef idx="0"/>
          <a:fontRef idx="minor"/>
        </p:style>
        <p:txBody>
          <a:bodyPr lIns="82800" rIns="82800" tIns="41400" bIns="41400">
            <a:noAutofit/>
          </a:bodyPr>
          <a:p>
            <a:pPr>
              <a:lnSpc>
                <a:spcPct val="100000"/>
              </a:lnSpc>
            </a:pPr>
            <a:r>
              <a:rPr b="0" lang="es-ES" sz="1800" spc="-1" strike="noStrike">
                <a:solidFill>
                  <a:srgbClr val="000000"/>
                </a:solidFill>
                <a:latin typeface="Raleway"/>
              </a:rPr>
              <a:t>OpenDataSoft is a private software company specialized in transforming structured data into API and visualizations. Founded in 2011, OpenDataSoft targets non-technical users who wish to share and visualize government, health, energy and environmental data.</a:t>
            </a:r>
            <a:endParaRPr b="0" lang="en-US" sz="1800" spc="-1" strike="noStrike">
              <a:latin typeface="Arial"/>
            </a:endParaRPr>
          </a:p>
          <a:p>
            <a:pPr>
              <a:lnSpc>
                <a:spcPct val="100000"/>
              </a:lnSpc>
            </a:pPr>
            <a:r>
              <a:rPr b="0" lang="es-ES" sz="1800" spc="-1" strike="noStrike">
                <a:solidFill>
                  <a:srgbClr val="000000"/>
                </a:solidFill>
                <a:latin typeface="Raleway"/>
              </a:rPr>
              <a:t>OpenDataSoft allows restricted and open sharing ecosystems like open data portals.</a:t>
            </a:r>
            <a:endParaRPr b="0" lang="en-US" sz="1800" spc="-1" strike="noStrike">
              <a:latin typeface="Arial"/>
            </a:endParaRPr>
          </a:p>
        </p:txBody>
      </p:sp>
      <p:sp>
        <p:nvSpPr>
          <p:cNvPr id="271" name="Shape 350"/>
          <p:cNvSpPr/>
          <p:nvPr/>
        </p:nvSpPr>
        <p:spPr>
          <a:xfrm>
            <a:off x="429480" y="6267600"/>
            <a:ext cx="5638320" cy="305640"/>
          </a:xfrm>
          <a:prstGeom prst="rect">
            <a:avLst/>
          </a:prstGeom>
          <a:noFill/>
          <a:ln w="0">
            <a:noFill/>
          </a:ln>
        </p:spPr>
        <p:style>
          <a:lnRef idx="0"/>
          <a:fillRef idx="0"/>
          <a:effectRef idx="0"/>
          <a:fontRef idx="minor"/>
        </p:style>
        <p:txBody>
          <a:bodyPr lIns="82800" rIns="82800" tIns="41400" bIns="41400">
            <a:noAutofit/>
          </a:bodyPr>
          <a:p>
            <a:pPr>
              <a:lnSpc>
                <a:spcPct val="100000"/>
              </a:lnSpc>
              <a:tabLst>
                <a:tab algn="l" pos="0"/>
              </a:tabLst>
            </a:pPr>
            <a:r>
              <a:rPr b="0" lang="es-ES" sz="1600" spc="-1" strike="noStrike">
                <a:solidFill>
                  <a:srgbClr val="00b0f0"/>
                </a:solidFill>
                <a:latin typeface="Raleway"/>
              </a:rPr>
              <a:t>Fuente: https://en.wikipedia.org/wiki/opendatasoft</a:t>
            </a:r>
            <a:endParaRPr b="0" lang="en-US" sz="1600" spc="-1" strike="noStrike">
              <a:latin typeface="Arial"/>
            </a:endParaRPr>
          </a:p>
        </p:txBody>
      </p:sp>
      <p:sp>
        <p:nvSpPr>
          <p:cNvPr id="272" name="Shape 354"/>
          <p:cNvSpPr/>
          <p:nvPr/>
        </p:nvSpPr>
        <p:spPr>
          <a:xfrm>
            <a:off x="2393280" y="4242960"/>
            <a:ext cx="276120" cy="276120"/>
          </a:xfrm>
          <a:prstGeom prst="rect">
            <a:avLst/>
          </a:prstGeom>
          <a:noFill/>
          <a:ln w="0">
            <a:noFill/>
          </a:ln>
        </p:spPr>
        <p:style>
          <a:lnRef idx="0"/>
          <a:fillRef idx="0"/>
          <a:effectRef idx="0"/>
          <a:fontRef idx="minor"/>
        </p:style>
      </p:sp>
      <p:pic>
        <p:nvPicPr>
          <p:cNvPr id="273" name="Shape 355" descr=""/>
          <p:cNvPicPr/>
          <p:nvPr/>
        </p:nvPicPr>
        <p:blipFill>
          <a:blip r:embed="rId1"/>
          <a:stretch/>
        </p:blipFill>
        <p:spPr>
          <a:xfrm>
            <a:off x="4397040" y="1389600"/>
            <a:ext cx="3438360" cy="2216160"/>
          </a:xfrm>
          <a:prstGeom prst="rect">
            <a:avLst/>
          </a:prstGeom>
          <a:ln w="0">
            <a:noFill/>
          </a:ln>
          <a:effectLst>
            <a:outerShdw algn="tl" blurRad="50760" dir="2700000" dist="37674"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Shape 347"/>
          <p:cNvSpPr/>
          <p:nvPr/>
        </p:nvSpPr>
        <p:spPr>
          <a:xfrm>
            <a:off x="3188880" y="4483440"/>
            <a:ext cx="3857400" cy="1256040"/>
          </a:xfrm>
          <a:prstGeom prst="rect">
            <a:avLst/>
          </a:prstGeom>
          <a:noFill/>
          <a:ln w="0">
            <a:noFill/>
          </a:ln>
        </p:spPr>
        <p:style>
          <a:lnRef idx="0"/>
          <a:fillRef idx="0"/>
          <a:effectRef idx="0"/>
          <a:fontRef idx="minor"/>
        </p:style>
        <p:txBody>
          <a:bodyPr lIns="82800" rIns="82800" tIns="41400" bIns="41400">
            <a:noAutofit/>
          </a:bodyPr>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275" name="Shape 355" descr=""/>
          <p:cNvPicPr/>
          <p:nvPr/>
        </p:nvPicPr>
        <p:blipFill>
          <a:blip r:embed="rId1"/>
          <a:stretch/>
        </p:blipFill>
        <p:spPr>
          <a:xfrm>
            <a:off x="5940360" y="960480"/>
            <a:ext cx="2629800" cy="1648800"/>
          </a:xfrm>
          <a:prstGeom prst="rect">
            <a:avLst/>
          </a:prstGeom>
          <a:ln w="0">
            <a:noFill/>
          </a:ln>
          <a:effectLst>
            <a:outerShdw algn="tl" blurRad="50760" dir="2700000" dist="37674" rotWithShape="0">
              <a:srgbClr val="000000">
                <a:alpha val="40000"/>
              </a:srgbClr>
            </a:outerShdw>
          </a:effectLst>
        </p:spPr>
      </p:pic>
      <p:sp>
        <p:nvSpPr>
          <p:cNvPr id="276" name="Shape 84"/>
          <p:cNvSpPr/>
          <p:nvPr/>
        </p:nvSpPr>
        <p:spPr>
          <a:xfrm>
            <a:off x="793440" y="1937520"/>
            <a:ext cx="7145280" cy="2261520"/>
          </a:xfrm>
          <a:prstGeom prst="rect">
            <a:avLst/>
          </a:prstGeom>
          <a:noFill/>
          <a:ln w="0">
            <a:noFill/>
          </a:ln>
        </p:spPr>
        <p:style>
          <a:lnRef idx="0"/>
          <a:fillRef idx="0"/>
          <a:effectRef idx="0"/>
          <a:fontRef idx="minor"/>
        </p:style>
        <p:txBody>
          <a:bodyPr lIns="82800" rIns="82800" tIns="82800" bIns="82800">
            <a:noAutofit/>
          </a:bodyPr>
          <a:p>
            <a:pPr>
              <a:lnSpc>
                <a:spcPct val="100000"/>
              </a:lnSpc>
            </a:pPr>
            <a:r>
              <a:rPr b="1" lang="es-ES" sz="3400" spc="-1" strike="noStrike">
                <a:solidFill>
                  <a:srgbClr val="1f497d"/>
                </a:solidFill>
                <a:latin typeface="Raleway"/>
                <a:ea typeface="Raleway"/>
              </a:rPr>
              <a:t>Links</a:t>
            </a:r>
            <a:endParaRPr b="0" lang="en-US" sz="3400" spc="-1" strike="noStrike">
              <a:latin typeface="Arial"/>
            </a:endParaRPr>
          </a:p>
          <a:p>
            <a:pPr>
              <a:lnSpc>
                <a:spcPct val="100000"/>
              </a:lnSpc>
            </a:pPr>
            <a:endParaRPr b="0" lang="en-US" sz="3400" spc="-1" strike="noStrike">
              <a:latin typeface="Arial"/>
            </a:endParaRPr>
          </a:p>
          <a:p>
            <a:pPr>
              <a:lnSpc>
                <a:spcPct val="100000"/>
              </a:lnSpc>
            </a:pPr>
            <a:r>
              <a:rPr b="0" lang="es-ES" sz="2200" spc="-1" strike="noStrike" u="sng">
                <a:solidFill>
                  <a:srgbClr val="0000ff"/>
                </a:solidFill>
                <a:uFillTx/>
                <a:latin typeface="Calibri"/>
                <a:ea typeface="Raleway"/>
              </a:rPr>
              <a:t>https://www.opendatasoft.com/</a:t>
            </a:r>
            <a:endParaRPr b="0" lang="en-US" sz="2200" spc="-1" strike="noStrike">
              <a:latin typeface="Arial"/>
            </a:endParaRPr>
          </a:p>
          <a:p>
            <a:pPr>
              <a:lnSpc>
                <a:spcPct val="100000"/>
              </a:lnSpc>
            </a:pPr>
            <a:r>
              <a:rPr b="0" lang="es-ES" sz="2200" spc="-1" strike="noStrike" u="sng">
                <a:solidFill>
                  <a:srgbClr val="0000ff"/>
                </a:solidFill>
                <a:uFillTx/>
                <a:latin typeface="Calibri"/>
                <a:ea typeface="Raleway"/>
              </a:rPr>
              <a:t>https://www.opendatasoft.com/open-data-solutions/</a:t>
            </a:r>
            <a:endParaRPr b="0" lang="en-US" sz="2200" spc="-1" strike="noStrike">
              <a:latin typeface="Arial"/>
            </a:endParaRPr>
          </a:p>
          <a:p>
            <a:pPr>
              <a:lnSpc>
                <a:spcPct val="100000"/>
              </a:lnSpc>
            </a:pPr>
            <a:r>
              <a:rPr b="0" lang="es-ES" sz="2200" spc="-1" strike="noStrike" u="sng">
                <a:solidFill>
                  <a:srgbClr val="0000ff"/>
                </a:solidFill>
                <a:uFillTx/>
                <a:latin typeface="Calibri"/>
                <a:ea typeface="Raleway"/>
              </a:rPr>
              <a:t>https://github.com/opendatasoft</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pic>
        <p:nvPicPr>
          <p:cNvPr id="277" name="Shape 301" descr="ECD_Blau.png"/>
          <p:cNvPicPr/>
          <p:nvPr/>
        </p:nvPicPr>
        <p:blipFill>
          <a:blip r:embed="rId2">
            <a:alphaModFix amt="90000"/>
          </a:blip>
          <a:stretch/>
        </p:blipFill>
        <p:spPr>
          <a:xfrm>
            <a:off x="96840" y="5950440"/>
            <a:ext cx="995760" cy="8636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Introducción Smart cities</a:t>
            </a:r>
            <a:endParaRPr b="0" lang="es-ES" sz="3200" spc="-1" strike="noStrike">
              <a:solidFill>
                <a:srgbClr val="000000"/>
              </a:solidFill>
              <a:latin typeface="Calibri"/>
            </a:endParaRPr>
          </a:p>
        </p:txBody>
      </p:sp>
      <p:sp>
        <p:nvSpPr>
          <p:cNvPr id="138" name="CuadroTexto 3"/>
          <p:cNvSpPr/>
          <p:nvPr/>
        </p:nvSpPr>
        <p:spPr>
          <a:xfrm>
            <a:off x="2217240" y="1280160"/>
            <a:ext cx="42379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s-ES" sz="1800" spc="-1" strike="noStrike">
                <a:solidFill>
                  <a:srgbClr val="000000"/>
                </a:solidFill>
                <a:latin typeface="Calibri"/>
              </a:rPr>
              <a:t>Smart cities </a:t>
            </a:r>
            <a:r>
              <a:rPr b="0" lang="es-ES" sz="1800" spc="-1" strike="noStrike">
                <a:solidFill>
                  <a:srgbClr val="000000"/>
                </a:solidFill>
                <a:latin typeface="Calibri"/>
              </a:rPr>
              <a:t>es tecnología de la información</a:t>
            </a:r>
            <a:endParaRPr b="0" lang="en-US" sz="1800" spc="-1" strike="noStrike">
              <a:latin typeface="Arial"/>
            </a:endParaRPr>
          </a:p>
        </p:txBody>
      </p:sp>
      <p:pic>
        <p:nvPicPr>
          <p:cNvPr id="139" name="Imagen 6" descr=""/>
          <p:cNvPicPr/>
          <p:nvPr/>
        </p:nvPicPr>
        <p:blipFill>
          <a:blip r:embed="rId1"/>
          <a:stretch/>
        </p:blipFill>
        <p:spPr>
          <a:xfrm>
            <a:off x="1623600" y="1784520"/>
            <a:ext cx="5701680" cy="397188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Shape 361"/>
          <p:cNvSpPr/>
          <p:nvPr/>
        </p:nvSpPr>
        <p:spPr>
          <a:xfrm>
            <a:off x="850320" y="617400"/>
            <a:ext cx="6565680" cy="36252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17375e"/>
                </a:solidFill>
                <a:latin typeface="Raleway"/>
              </a:rPr>
              <a:t>OPENDATASOFT :Portal Global glo</a:t>
            </a:r>
            <a:endParaRPr b="0" lang="en-US" sz="2800" spc="-1" strike="noStrike">
              <a:latin typeface="Arial"/>
            </a:endParaRPr>
          </a:p>
        </p:txBody>
      </p:sp>
      <p:sp>
        <p:nvSpPr>
          <p:cNvPr id="279" name="Shape 362"/>
          <p:cNvSpPr/>
          <p:nvPr/>
        </p:nvSpPr>
        <p:spPr>
          <a:xfrm>
            <a:off x="1510200" y="6169320"/>
            <a:ext cx="5445720" cy="27900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00b0f0"/>
                </a:solidFill>
                <a:latin typeface="Raleway"/>
              </a:rPr>
              <a:t>https://public.opendatasoft.com/explore/?sort=modified/</a:t>
            </a:r>
            <a:endParaRPr b="0" lang="en-US" sz="1500" spc="-1" strike="noStrike">
              <a:latin typeface="Arial"/>
            </a:endParaRPr>
          </a:p>
        </p:txBody>
      </p:sp>
      <p:pic>
        <p:nvPicPr>
          <p:cNvPr id="280" name="Shape 367" descr=""/>
          <p:cNvPicPr/>
          <p:nvPr/>
        </p:nvPicPr>
        <p:blipFill>
          <a:blip r:embed="rId1"/>
          <a:stretch/>
        </p:blipFill>
        <p:spPr>
          <a:xfrm>
            <a:off x="692280" y="1212480"/>
            <a:ext cx="7218000" cy="47775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Shape 372"/>
          <p:cNvSpPr/>
          <p:nvPr/>
        </p:nvSpPr>
        <p:spPr>
          <a:xfrm>
            <a:off x="850320" y="634680"/>
            <a:ext cx="5238360" cy="36252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17375e"/>
                </a:solidFill>
                <a:latin typeface="Raleway"/>
              </a:rPr>
              <a:t>OPENDATASOFT : API </a:t>
            </a:r>
            <a:endParaRPr b="0" lang="en-US" sz="2800" spc="-1" strike="noStrike">
              <a:latin typeface="Arial"/>
            </a:endParaRPr>
          </a:p>
        </p:txBody>
      </p:sp>
      <p:sp>
        <p:nvSpPr>
          <p:cNvPr id="282" name="Shape 373"/>
          <p:cNvSpPr/>
          <p:nvPr/>
        </p:nvSpPr>
        <p:spPr>
          <a:xfrm>
            <a:off x="1213920" y="6021000"/>
            <a:ext cx="6660720" cy="27900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00b0f0"/>
                </a:solidFill>
                <a:latin typeface="Raleway"/>
              </a:rPr>
              <a:t>https://public.opendatasoft.com/api/v1/console/datasets/1.0/search/</a:t>
            </a:r>
            <a:endParaRPr b="0" lang="en-US" sz="1500" spc="-1" strike="noStrike">
              <a:latin typeface="Arial"/>
            </a:endParaRPr>
          </a:p>
        </p:txBody>
      </p:sp>
      <p:sp>
        <p:nvSpPr>
          <p:cNvPr id="283" name="Shape 374"/>
          <p:cNvSpPr/>
          <p:nvPr/>
        </p:nvSpPr>
        <p:spPr>
          <a:xfrm>
            <a:off x="4433760" y="3290760"/>
            <a:ext cx="276120" cy="276120"/>
          </a:xfrm>
          <a:prstGeom prst="rect">
            <a:avLst/>
          </a:prstGeom>
          <a:noFill/>
          <a:ln w="0">
            <a:noFill/>
          </a:ln>
        </p:spPr>
        <p:style>
          <a:lnRef idx="0"/>
          <a:fillRef idx="0"/>
          <a:effectRef idx="0"/>
          <a:fontRef idx="minor"/>
        </p:style>
      </p:sp>
      <p:sp>
        <p:nvSpPr>
          <p:cNvPr id="284" name="Shape 379"/>
          <p:cNvSpPr/>
          <p:nvPr/>
        </p:nvSpPr>
        <p:spPr>
          <a:xfrm>
            <a:off x="4572000" y="3429000"/>
            <a:ext cx="276120" cy="276120"/>
          </a:xfrm>
          <a:prstGeom prst="rect">
            <a:avLst/>
          </a:prstGeom>
          <a:noFill/>
          <a:ln w="0">
            <a:noFill/>
          </a:ln>
        </p:spPr>
        <p:style>
          <a:lnRef idx="0"/>
          <a:fillRef idx="0"/>
          <a:effectRef idx="0"/>
          <a:fontRef idx="minor"/>
        </p:style>
      </p:sp>
      <p:pic>
        <p:nvPicPr>
          <p:cNvPr id="285" name="Shape 380" descr=""/>
          <p:cNvPicPr/>
          <p:nvPr/>
        </p:nvPicPr>
        <p:blipFill>
          <a:blip r:embed="rId1"/>
          <a:stretch/>
        </p:blipFill>
        <p:spPr>
          <a:xfrm>
            <a:off x="469800" y="1245960"/>
            <a:ext cx="7707240" cy="4403160"/>
          </a:xfrm>
          <a:prstGeom prst="rect">
            <a:avLst/>
          </a:prstGeom>
          <a:ln w="0">
            <a:noFill/>
          </a:ln>
        </p:spPr>
      </p:pic>
      <p:pic>
        <p:nvPicPr>
          <p:cNvPr id="286" name="Shape 381" descr=""/>
          <p:cNvPicPr/>
          <p:nvPr/>
        </p:nvPicPr>
        <p:blipFill>
          <a:blip r:embed="rId2"/>
          <a:stretch/>
        </p:blipFill>
        <p:spPr>
          <a:xfrm>
            <a:off x="5176440" y="3809880"/>
            <a:ext cx="3000600" cy="1792800"/>
          </a:xfrm>
          <a:prstGeom prst="rect">
            <a:avLst/>
          </a:prstGeom>
          <a:ln w="9525">
            <a:solidFill>
              <a:srgbClr val="bfbfbf"/>
            </a:solidFill>
            <a:round/>
          </a:ln>
          <a:effectLst>
            <a:outerShdw algn="tl" blurRad="50760" dir="2700000" dist="37674"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Shape 386"/>
          <p:cNvSpPr/>
          <p:nvPr/>
        </p:nvSpPr>
        <p:spPr>
          <a:xfrm>
            <a:off x="594720" y="585360"/>
            <a:ext cx="1301760" cy="36252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17375e"/>
                </a:solidFill>
                <a:latin typeface="Raleway"/>
              </a:rPr>
              <a:t>CKAN</a:t>
            </a:r>
            <a:endParaRPr b="0" lang="en-US" sz="2800" spc="-1" strike="noStrike">
              <a:latin typeface="Arial"/>
            </a:endParaRPr>
          </a:p>
        </p:txBody>
      </p:sp>
      <p:sp>
        <p:nvSpPr>
          <p:cNvPr id="288" name="Shape 388"/>
          <p:cNvSpPr/>
          <p:nvPr/>
        </p:nvSpPr>
        <p:spPr>
          <a:xfrm>
            <a:off x="429480" y="1389600"/>
            <a:ext cx="2867400" cy="2428920"/>
          </a:xfrm>
          <a:prstGeom prst="rect">
            <a:avLst/>
          </a:prstGeom>
          <a:solidFill>
            <a:srgbClr val="ffffff"/>
          </a:solidFill>
          <a:ln>
            <a:solidFill>
              <a:srgbClr val="9bbb59"/>
            </a:solidFill>
            <a:round/>
          </a:ln>
        </p:spPr>
        <p:style>
          <a:lnRef idx="2">
            <a:schemeClr val="accent3"/>
          </a:lnRef>
          <a:fillRef idx="1">
            <a:schemeClr val="lt1"/>
          </a:fillRef>
          <a:effectRef idx="0">
            <a:schemeClr val="accent3"/>
          </a:effectRef>
          <a:fontRef idx="minor"/>
        </p:style>
        <p:txBody>
          <a:bodyPr lIns="82800" rIns="82800" tIns="41400" bIns="41400">
            <a:noAutofit/>
          </a:bodyPr>
          <a:p>
            <a:pPr>
              <a:lnSpc>
                <a:spcPct val="100000"/>
              </a:lnSpc>
            </a:pPr>
            <a:r>
              <a:rPr b="0" lang="es-ES" sz="1300" spc="-1" strike="noStrike">
                <a:solidFill>
                  <a:srgbClr val="000000"/>
                </a:solidFill>
                <a:latin typeface="Arial"/>
                <a:ea typeface="Arial"/>
              </a:rPr>
              <a:t>Sede:  Cambrigde, UK</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000000"/>
                </a:solidFill>
                <a:latin typeface="Arial"/>
                <a:ea typeface="Arial"/>
              </a:rPr>
              <a:t>Fundación : 2004 </a:t>
            </a:r>
            <a:endParaRPr b="0" lang="en-US" sz="1300" spc="-1" strike="noStrike">
              <a:latin typeface="Arial"/>
            </a:endParaRPr>
          </a:p>
          <a:p>
            <a:pPr>
              <a:lnSpc>
                <a:spcPct val="100000"/>
              </a:lnSpc>
            </a:pPr>
            <a:endParaRPr b="0" lang="en-US" sz="1300" spc="-1" strike="noStrike">
              <a:latin typeface="Arial"/>
            </a:endParaRPr>
          </a:p>
          <a:p>
            <a:pPr>
              <a:lnSpc>
                <a:spcPct val="100000"/>
              </a:lnSpc>
            </a:pPr>
            <a:r>
              <a:rPr b="0" lang="es-ES" sz="1300" spc="-1" strike="noStrike">
                <a:solidFill>
                  <a:srgbClr val="000000"/>
                </a:solidFill>
                <a:latin typeface="Arial"/>
                <a:ea typeface="Arial"/>
              </a:rPr>
              <a:t>Modelo negocio: </a:t>
            </a:r>
            <a:endParaRPr b="0" lang="en-US" sz="1300" spc="-1" strike="noStrike">
              <a:latin typeface="Arial"/>
            </a:endParaRPr>
          </a:p>
          <a:p>
            <a:pPr>
              <a:lnSpc>
                <a:spcPct val="100000"/>
              </a:lnSpc>
            </a:pPr>
            <a:r>
              <a:rPr b="0" lang="es-ES" sz="1300" spc="-1" strike="noStrike">
                <a:solidFill>
                  <a:srgbClr val="000000"/>
                </a:solidFill>
                <a:latin typeface="Arial"/>
                <a:ea typeface="Arial"/>
              </a:rPr>
              <a:t>Fundación Open Knowledge International </a:t>
            </a:r>
            <a:endParaRPr b="0" lang="en-US" sz="1300" spc="-1" strike="noStrike">
              <a:latin typeface="Arial"/>
            </a:endParaRPr>
          </a:p>
          <a:p>
            <a:pPr>
              <a:lnSpc>
                <a:spcPct val="100000"/>
              </a:lnSpc>
            </a:pPr>
            <a:r>
              <a:rPr b="0" lang="es-ES" sz="1300" spc="-1" strike="noStrike">
                <a:solidFill>
                  <a:srgbClr val="000000"/>
                </a:solidFill>
                <a:latin typeface="Arial"/>
                <a:ea typeface="Arial"/>
              </a:rPr>
              <a:t>Todo OpenSource pero también ofrecen servicio (de pago) de Hosting.</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sp>
        <p:nvSpPr>
          <p:cNvPr id="289" name="Shape 389"/>
          <p:cNvSpPr/>
          <p:nvPr/>
        </p:nvSpPr>
        <p:spPr>
          <a:xfrm>
            <a:off x="429480" y="4724640"/>
            <a:ext cx="8484840" cy="1120320"/>
          </a:xfrm>
          <a:prstGeom prst="rect">
            <a:avLst/>
          </a:prstGeom>
          <a:solidFill>
            <a:schemeClr val="tx2">
              <a:lumMod val="20000"/>
              <a:lumOff val="80000"/>
            </a:schemeClr>
          </a:solidFill>
          <a:ln w="0">
            <a:noFill/>
          </a:ln>
        </p:spPr>
        <p:style>
          <a:lnRef idx="0"/>
          <a:fillRef idx="0"/>
          <a:effectRef idx="0"/>
          <a:fontRef idx="minor"/>
        </p:style>
        <p:txBody>
          <a:bodyPr lIns="82800" rIns="82800" tIns="41400" bIns="41400">
            <a:noAutofit/>
          </a:bodyPr>
          <a:p>
            <a:pPr>
              <a:lnSpc>
                <a:spcPct val="100000"/>
              </a:lnSpc>
            </a:pPr>
            <a:r>
              <a:rPr b="0" lang="es-ES" sz="1600" spc="-1" strike="noStrike">
                <a:solidFill>
                  <a:srgbClr val="000000"/>
                </a:solidFill>
                <a:latin typeface="Raleway"/>
              </a:rPr>
              <a:t>Open Knowledge International (OKI) (known as the Open Knowledge Foundation (OKF) until April 2014,</a:t>
            </a:r>
            <a:r>
              <a:rPr b="0" lang="es-ES" sz="1600" spc="-1" strike="noStrike" u="sng">
                <a:solidFill>
                  <a:srgbClr val="0000ff"/>
                </a:solidFill>
                <a:uFillTx/>
                <a:latin typeface="Raleway"/>
                <a:hlinkClick r:id="rId1"/>
              </a:rPr>
              <a:t>[2]</a:t>
            </a:r>
            <a:r>
              <a:rPr b="0" lang="es-ES" sz="1600" spc="-1" strike="noStrike">
                <a:solidFill>
                  <a:srgbClr val="000000"/>
                </a:solidFill>
                <a:latin typeface="Raleway"/>
              </a:rPr>
              <a:t> then Open Knowledge until May 2016</a:t>
            </a:r>
            <a:r>
              <a:rPr b="0" lang="es-ES" sz="1600" spc="-1" strike="noStrike" u="sng">
                <a:solidFill>
                  <a:srgbClr val="0000ff"/>
                </a:solidFill>
                <a:uFillTx/>
                <a:latin typeface="Raleway"/>
                <a:hlinkClick r:id="rId2"/>
              </a:rPr>
              <a:t>[3]</a:t>
            </a:r>
            <a:r>
              <a:rPr b="0" lang="es-ES" sz="1600" spc="-1" strike="noStrike">
                <a:solidFill>
                  <a:srgbClr val="000000"/>
                </a:solidFill>
                <a:latin typeface="Raleway"/>
              </a:rPr>
              <a:t>) is a global non-profit network that promotes and shares information at no charge, including both content and data.</a:t>
            </a:r>
            <a:r>
              <a:rPr b="0" lang="es-ES" sz="1600" spc="-1" strike="noStrike" u="sng">
                <a:solidFill>
                  <a:srgbClr val="0000ff"/>
                </a:solidFill>
                <a:uFillTx/>
                <a:latin typeface="Raleway"/>
                <a:hlinkClick r:id="rId3"/>
              </a:rPr>
              <a:t>[4]</a:t>
            </a:r>
            <a:r>
              <a:rPr b="0" lang="es-ES" sz="1600" spc="-1" strike="noStrike">
                <a:solidFill>
                  <a:srgbClr val="000000"/>
                </a:solidFill>
                <a:latin typeface="Raleway"/>
              </a:rPr>
              <a:t> It was founded by </a:t>
            </a:r>
            <a:r>
              <a:rPr b="0" lang="es-ES" sz="1600" spc="-1" strike="noStrike" u="sng">
                <a:solidFill>
                  <a:srgbClr val="0000ff"/>
                </a:solidFill>
                <a:uFillTx/>
                <a:latin typeface="Raleway"/>
                <a:hlinkClick r:id="rId4"/>
              </a:rPr>
              <a:t>Rufus Pollock</a:t>
            </a:r>
            <a:r>
              <a:rPr b="0" lang="es-ES" sz="1600" spc="-1" strike="noStrike">
                <a:solidFill>
                  <a:srgbClr val="000000"/>
                </a:solidFill>
                <a:latin typeface="Raleway"/>
              </a:rPr>
              <a:t> on 24 May 2004</a:t>
            </a:r>
            <a:r>
              <a:rPr b="0" lang="es-ES" sz="1600" spc="-1" strike="noStrike" u="sng">
                <a:solidFill>
                  <a:srgbClr val="0000ff"/>
                </a:solidFill>
                <a:uFillTx/>
                <a:latin typeface="Raleway"/>
                <a:hlinkClick r:id="rId5"/>
              </a:rPr>
              <a:t>[5]</a:t>
            </a:r>
            <a:r>
              <a:rPr b="0" lang="es-ES" sz="1600" spc="-1" strike="noStrike">
                <a:solidFill>
                  <a:srgbClr val="000000"/>
                </a:solidFill>
                <a:latin typeface="Raleway"/>
              </a:rPr>
              <a:t> in </a:t>
            </a:r>
            <a:r>
              <a:rPr b="0" lang="es-ES" sz="1600" spc="-1" strike="noStrike" u="sng">
                <a:solidFill>
                  <a:srgbClr val="0000ff"/>
                </a:solidFill>
                <a:uFillTx/>
                <a:latin typeface="Raleway"/>
                <a:hlinkClick r:id="rId6"/>
              </a:rPr>
              <a:t>Cambridge</a:t>
            </a:r>
            <a:r>
              <a:rPr b="0" lang="es-ES" sz="1600" spc="-1" strike="noStrike">
                <a:solidFill>
                  <a:srgbClr val="000000"/>
                </a:solidFill>
                <a:latin typeface="Raleway"/>
              </a:rPr>
              <a:t>, UK.</a:t>
            </a:r>
            <a:endParaRPr b="0" lang="en-US" sz="1600" spc="-1" strike="noStrike">
              <a:latin typeface="Arial"/>
            </a:endParaRPr>
          </a:p>
        </p:txBody>
      </p:sp>
      <p:sp>
        <p:nvSpPr>
          <p:cNvPr id="290" name="Shape 390"/>
          <p:cNvSpPr/>
          <p:nvPr/>
        </p:nvSpPr>
        <p:spPr>
          <a:xfrm>
            <a:off x="580680" y="6255000"/>
            <a:ext cx="6559560" cy="264600"/>
          </a:xfrm>
          <a:prstGeom prst="rect">
            <a:avLst/>
          </a:prstGeom>
          <a:noFill/>
          <a:ln w="0">
            <a:noFill/>
          </a:ln>
        </p:spPr>
        <p:style>
          <a:lnRef idx="0"/>
          <a:fillRef idx="0"/>
          <a:effectRef idx="0"/>
          <a:fontRef idx="minor"/>
        </p:style>
        <p:txBody>
          <a:bodyPr lIns="82800" rIns="82800" tIns="41400" bIns="41400">
            <a:noAutofit/>
          </a:bodyPr>
          <a:p>
            <a:pPr>
              <a:lnSpc>
                <a:spcPct val="100000"/>
              </a:lnSpc>
              <a:tabLst>
                <a:tab algn="l" pos="0"/>
              </a:tabLst>
            </a:pPr>
            <a:r>
              <a:rPr b="0" lang="es-ES" sz="1600" spc="-1" strike="noStrike">
                <a:solidFill>
                  <a:srgbClr val="00b0f0"/>
                </a:solidFill>
                <a:latin typeface="Raleway"/>
              </a:rPr>
              <a:t>Fuente: https://en.wikipedia.org/wiki/Open_Knowledge_International</a:t>
            </a:r>
            <a:endParaRPr b="0" lang="en-US" sz="1600" spc="-1" strike="noStrike">
              <a:latin typeface="Arial"/>
            </a:endParaRPr>
          </a:p>
        </p:txBody>
      </p:sp>
      <p:sp>
        <p:nvSpPr>
          <p:cNvPr id="291" name="Shape 394"/>
          <p:cNvSpPr/>
          <p:nvPr/>
        </p:nvSpPr>
        <p:spPr>
          <a:xfrm>
            <a:off x="2393280" y="4242960"/>
            <a:ext cx="276120" cy="276120"/>
          </a:xfrm>
          <a:prstGeom prst="rect">
            <a:avLst/>
          </a:prstGeom>
          <a:noFill/>
          <a:ln w="0">
            <a:noFill/>
          </a:ln>
        </p:spPr>
        <p:style>
          <a:lnRef idx="0"/>
          <a:fillRef idx="0"/>
          <a:effectRef idx="0"/>
          <a:fontRef idx="minor"/>
        </p:style>
      </p:sp>
      <p:pic>
        <p:nvPicPr>
          <p:cNvPr id="292" name="Shape 396" descr=""/>
          <p:cNvPicPr/>
          <p:nvPr/>
        </p:nvPicPr>
        <p:blipFill>
          <a:blip r:embed="rId7"/>
          <a:stretch/>
        </p:blipFill>
        <p:spPr>
          <a:xfrm>
            <a:off x="4401000" y="1092240"/>
            <a:ext cx="3656880" cy="2592000"/>
          </a:xfrm>
          <a:prstGeom prst="rect">
            <a:avLst/>
          </a:prstGeom>
          <a:ln w="0">
            <a:noFill/>
          </a:ln>
          <a:effectLst>
            <a:outerShdw algn="tl" blurRad="50760" dir="2700000" dist="37674"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Shape 394"/>
          <p:cNvSpPr/>
          <p:nvPr/>
        </p:nvSpPr>
        <p:spPr>
          <a:xfrm>
            <a:off x="2393280" y="4242960"/>
            <a:ext cx="276120" cy="276120"/>
          </a:xfrm>
          <a:prstGeom prst="rect">
            <a:avLst/>
          </a:prstGeom>
          <a:noFill/>
          <a:ln w="0">
            <a:noFill/>
          </a:ln>
        </p:spPr>
        <p:style>
          <a:lnRef idx="0"/>
          <a:fillRef idx="0"/>
          <a:effectRef idx="0"/>
          <a:fontRef idx="minor"/>
        </p:style>
      </p:sp>
      <p:pic>
        <p:nvPicPr>
          <p:cNvPr id="294" name="Shape 396" descr=""/>
          <p:cNvPicPr/>
          <p:nvPr/>
        </p:nvPicPr>
        <p:blipFill>
          <a:blip r:embed="rId1"/>
          <a:stretch/>
        </p:blipFill>
        <p:spPr>
          <a:xfrm>
            <a:off x="6000840" y="933480"/>
            <a:ext cx="2936520" cy="2127600"/>
          </a:xfrm>
          <a:prstGeom prst="rect">
            <a:avLst/>
          </a:prstGeom>
          <a:ln w="0">
            <a:noFill/>
          </a:ln>
          <a:effectLst>
            <a:outerShdw algn="tl" blurRad="50760" dir="2700000" dist="37674" rotWithShape="0">
              <a:srgbClr val="000000">
                <a:alpha val="40000"/>
              </a:srgbClr>
            </a:outerShdw>
          </a:effectLst>
        </p:spPr>
      </p:pic>
      <p:sp>
        <p:nvSpPr>
          <p:cNvPr id="295" name="Shape 84"/>
          <p:cNvSpPr/>
          <p:nvPr/>
        </p:nvSpPr>
        <p:spPr>
          <a:xfrm>
            <a:off x="530640" y="2984400"/>
            <a:ext cx="6051960" cy="2261520"/>
          </a:xfrm>
          <a:prstGeom prst="rect">
            <a:avLst/>
          </a:prstGeom>
          <a:noFill/>
          <a:ln w="0">
            <a:noFill/>
          </a:ln>
        </p:spPr>
        <p:style>
          <a:lnRef idx="0"/>
          <a:fillRef idx="0"/>
          <a:effectRef idx="0"/>
          <a:fontRef idx="minor"/>
        </p:style>
        <p:txBody>
          <a:bodyPr lIns="82800" rIns="82800" tIns="82800" bIns="82800">
            <a:noAutofit/>
          </a:bodyPr>
          <a:p>
            <a:pPr>
              <a:lnSpc>
                <a:spcPct val="100000"/>
              </a:lnSpc>
            </a:pPr>
            <a:r>
              <a:rPr b="1" lang="es-ES" sz="3400" spc="-1" strike="noStrike">
                <a:solidFill>
                  <a:srgbClr val="1f497d"/>
                </a:solidFill>
                <a:latin typeface="Raleway"/>
                <a:ea typeface="Raleway"/>
              </a:rPr>
              <a:t>Links</a:t>
            </a:r>
            <a:endParaRPr b="0" lang="en-US" sz="3400" spc="-1" strike="noStrike">
              <a:latin typeface="Arial"/>
            </a:endParaRPr>
          </a:p>
          <a:p>
            <a:pPr>
              <a:lnSpc>
                <a:spcPct val="100000"/>
              </a:lnSpc>
            </a:pPr>
            <a:endParaRPr b="0" lang="en-US" sz="3400" spc="-1" strike="noStrike">
              <a:latin typeface="Arial"/>
            </a:endParaRPr>
          </a:p>
          <a:p>
            <a:pPr>
              <a:lnSpc>
                <a:spcPct val="100000"/>
              </a:lnSpc>
            </a:pPr>
            <a:r>
              <a:rPr b="0" lang="es-ES" sz="2200" spc="-1" strike="noStrike" u="sng">
                <a:solidFill>
                  <a:srgbClr val="0000ff"/>
                </a:solidFill>
                <a:uFillTx/>
                <a:latin typeface="Calibri"/>
                <a:ea typeface="Raleway"/>
                <a:hlinkClick r:id="rId2"/>
              </a:rPr>
              <a:t>https://ckan.org</a:t>
            </a:r>
            <a:endParaRPr b="0" lang="en-US" sz="2200" spc="-1" strike="noStrike">
              <a:latin typeface="Arial"/>
            </a:endParaRPr>
          </a:p>
          <a:p>
            <a:pPr>
              <a:lnSpc>
                <a:spcPct val="100000"/>
              </a:lnSpc>
            </a:pPr>
            <a:r>
              <a:rPr b="0" lang="es-ES" sz="2200" spc="-1" strike="noStrike" u="sng">
                <a:solidFill>
                  <a:srgbClr val="0000ff"/>
                </a:solidFill>
                <a:uFillTx/>
                <a:latin typeface="Calibri"/>
                <a:ea typeface="Raleway"/>
                <a:hlinkClick r:id="rId3"/>
              </a:rPr>
              <a:t>https://github.com/ckan/ckan</a:t>
            </a:r>
            <a:endParaRPr b="0" lang="en-US" sz="2200" spc="-1" strike="noStrike">
              <a:latin typeface="Arial"/>
            </a:endParaRPr>
          </a:p>
          <a:p>
            <a:pPr>
              <a:lnSpc>
                <a:spcPct val="100000"/>
              </a:lnSpc>
            </a:pPr>
            <a:r>
              <a:rPr b="0" lang="es-ES" sz="2200" spc="-1" strike="noStrike" u="sng">
                <a:solidFill>
                  <a:srgbClr val="0000ff"/>
                </a:solidFill>
                <a:uFillTx/>
                <a:latin typeface="Calibri"/>
                <a:ea typeface="Raleway"/>
              </a:rPr>
              <a:t>https://datahub.io</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Shape 402"/>
          <p:cNvSpPr/>
          <p:nvPr/>
        </p:nvSpPr>
        <p:spPr>
          <a:xfrm>
            <a:off x="849240" y="626040"/>
            <a:ext cx="4682160" cy="36252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17375e"/>
                </a:solidFill>
                <a:latin typeface="Raleway"/>
              </a:rPr>
              <a:t>CKAN : Portal global</a:t>
            </a:r>
            <a:endParaRPr b="0" lang="en-US" sz="2800" spc="-1" strike="noStrike">
              <a:latin typeface="Arial"/>
            </a:endParaRPr>
          </a:p>
        </p:txBody>
      </p:sp>
      <p:sp>
        <p:nvSpPr>
          <p:cNvPr id="297" name="Shape 403"/>
          <p:cNvSpPr/>
          <p:nvPr/>
        </p:nvSpPr>
        <p:spPr>
          <a:xfrm>
            <a:off x="3190680" y="5855760"/>
            <a:ext cx="2732040" cy="27900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00b0f0"/>
                </a:solidFill>
                <a:latin typeface="Raleway"/>
              </a:rPr>
              <a:t>http://dataportals.org/ </a:t>
            </a:r>
            <a:endParaRPr b="0" lang="en-US" sz="1500" spc="-1" strike="noStrike">
              <a:latin typeface="Arial"/>
            </a:endParaRPr>
          </a:p>
        </p:txBody>
      </p:sp>
      <p:sp>
        <p:nvSpPr>
          <p:cNvPr id="298" name="Shape 408"/>
          <p:cNvSpPr/>
          <p:nvPr/>
        </p:nvSpPr>
        <p:spPr>
          <a:xfrm>
            <a:off x="4433760" y="3290760"/>
            <a:ext cx="276120" cy="276120"/>
          </a:xfrm>
          <a:prstGeom prst="rect">
            <a:avLst/>
          </a:prstGeom>
          <a:noFill/>
          <a:ln w="0">
            <a:noFill/>
          </a:ln>
        </p:spPr>
        <p:style>
          <a:lnRef idx="0"/>
          <a:fillRef idx="0"/>
          <a:effectRef idx="0"/>
          <a:fontRef idx="minor"/>
        </p:style>
      </p:sp>
      <p:pic>
        <p:nvPicPr>
          <p:cNvPr id="299" name="Shape 409" descr=""/>
          <p:cNvPicPr/>
          <p:nvPr/>
        </p:nvPicPr>
        <p:blipFill>
          <a:blip r:embed="rId1"/>
          <a:stretch/>
        </p:blipFill>
        <p:spPr>
          <a:xfrm>
            <a:off x="570240" y="1199880"/>
            <a:ext cx="7412760" cy="4655520"/>
          </a:xfrm>
          <a:prstGeom prst="rect">
            <a:avLst/>
          </a:prstGeom>
          <a:ln w="0">
            <a:noFill/>
          </a:ln>
        </p:spPr>
      </p:pic>
      <p:sp>
        <p:nvSpPr>
          <p:cNvPr id="300" name="Shape 410"/>
          <p:cNvSpPr/>
          <p:nvPr/>
        </p:nvSpPr>
        <p:spPr>
          <a:xfrm>
            <a:off x="3160080" y="6194520"/>
            <a:ext cx="2546640" cy="27900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00b0f0"/>
                </a:solidFill>
                <a:latin typeface="Raleway"/>
              </a:rPr>
              <a:t>https://datahub.io/</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Shape 415"/>
          <p:cNvSpPr/>
          <p:nvPr/>
        </p:nvSpPr>
        <p:spPr>
          <a:xfrm>
            <a:off x="850320" y="415440"/>
            <a:ext cx="3033360" cy="36252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17375e"/>
                </a:solidFill>
                <a:latin typeface="Raleway"/>
              </a:rPr>
              <a:t>CKAN : API </a:t>
            </a:r>
            <a:endParaRPr b="0" lang="en-US" sz="2800" spc="-1" strike="noStrike">
              <a:latin typeface="Arial"/>
            </a:endParaRPr>
          </a:p>
        </p:txBody>
      </p:sp>
      <p:sp>
        <p:nvSpPr>
          <p:cNvPr id="302" name="Shape 416"/>
          <p:cNvSpPr/>
          <p:nvPr/>
        </p:nvSpPr>
        <p:spPr>
          <a:xfrm>
            <a:off x="2252160" y="6218280"/>
            <a:ext cx="4793040" cy="27900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0" lang="es-ES" sz="1500" spc="-1" strike="noStrike">
                <a:solidFill>
                  <a:srgbClr val="00b0f0"/>
                </a:solidFill>
                <a:latin typeface="Raleway"/>
              </a:rPr>
              <a:t>http://docs.ckan.org/en/latest/api/index.html</a:t>
            </a:r>
            <a:endParaRPr b="0" lang="en-US" sz="1500" spc="-1" strike="noStrike">
              <a:latin typeface="Arial"/>
            </a:endParaRPr>
          </a:p>
        </p:txBody>
      </p:sp>
      <p:sp>
        <p:nvSpPr>
          <p:cNvPr id="303" name="Shape 417"/>
          <p:cNvSpPr/>
          <p:nvPr/>
        </p:nvSpPr>
        <p:spPr>
          <a:xfrm>
            <a:off x="4433760" y="3290760"/>
            <a:ext cx="276120" cy="276120"/>
          </a:xfrm>
          <a:prstGeom prst="rect">
            <a:avLst/>
          </a:prstGeom>
          <a:noFill/>
          <a:ln w="0">
            <a:noFill/>
          </a:ln>
        </p:spPr>
        <p:style>
          <a:lnRef idx="0"/>
          <a:fillRef idx="0"/>
          <a:effectRef idx="0"/>
          <a:fontRef idx="minor"/>
        </p:style>
      </p:sp>
      <p:sp>
        <p:nvSpPr>
          <p:cNvPr id="304" name="Shape 422"/>
          <p:cNvSpPr/>
          <p:nvPr/>
        </p:nvSpPr>
        <p:spPr>
          <a:xfrm>
            <a:off x="4572000" y="3429000"/>
            <a:ext cx="276120" cy="276120"/>
          </a:xfrm>
          <a:prstGeom prst="rect">
            <a:avLst/>
          </a:prstGeom>
          <a:noFill/>
          <a:ln w="0">
            <a:noFill/>
          </a:ln>
        </p:spPr>
        <p:style>
          <a:lnRef idx="0"/>
          <a:fillRef idx="0"/>
          <a:effectRef idx="0"/>
          <a:fontRef idx="minor"/>
        </p:style>
      </p:sp>
      <p:sp>
        <p:nvSpPr>
          <p:cNvPr id="305" name="Shape 423"/>
          <p:cNvSpPr/>
          <p:nvPr/>
        </p:nvSpPr>
        <p:spPr>
          <a:xfrm>
            <a:off x="4710240" y="3567240"/>
            <a:ext cx="276120" cy="276120"/>
          </a:xfrm>
          <a:prstGeom prst="rect">
            <a:avLst/>
          </a:prstGeom>
          <a:noFill/>
          <a:ln w="0">
            <a:noFill/>
          </a:ln>
        </p:spPr>
        <p:style>
          <a:lnRef idx="0"/>
          <a:fillRef idx="0"/>
          <a:effectRef idx="0"/>
          <a:fontRef idx="minor"/>
        </p:style>
      </p:sp>
      <p:pic>
        <p:nvPicPr>
          <p:cNvPr id="306" name="Shape 424" descr=""/>
          <p:cNvPicPr/>
          <p:nvPr/>
        </p:nvPicPr>
        <p:blipFill>
          <a:blip r:embed="rId1"/>
          <a:stretch/>
        </p:blipFill>
        <p:spPr>
          <a:xfrm>
            <a:off x="239760" y="866520"/>
            <a:ext cx="8148960" cy="512424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Shape 415"/>
          <p:cNvSpPr/>
          <p:nvPr/>
        </p:nvSpPr>
        <p:spPr>
          <a:xfrm>
            <a:off x="3569040" y="483840"/>
            <a:ext cx="5080320" cy="362520"/>
          </a:xfrm>
          <a:prstGeom prst="rect">
            <a:avLst/>
          </a:prstGeom>
          <a:noFill/>
          <a:ln w="0">
            <a:noFill/>
          </a:ln>
        </p:spPr>
        <p:style>
          <a:lnRef idx="0"/>
          <a:fillRef idx="0"/>
          <a:effectRef idx="0"/>
          <a:fontRef idx="minor"/>
        </p:style>
        <p:txBody>
          <a:bodyPr lIns="82800" rIns="82800" tIns="41400" bIns="41400">
            <a:noAutofit/>
          </a:bodyPr>
          <a:p>
            <a:pPr>
              <a:lnSpc>
                <a:spcPct val="100000"/>
              </a:lnSpc>
            </a:pPr>
            <a:r>
              <a:rPr b="1" lang="es-ES" sz="2800" spc="-1" strike="noStrike">
                <a:solidFill>
                  <a:srgbClr val="17375e"/>
                </a:solidFill>
                <a:latin typeface="Raleway"/>
              </a:rPr>
              <a:t>CKAN : API NIVELES </a:t>
            </a:r>
            <a:endParaRPr b="0" lang="en-US" sz="2800" spc="-1" strike="noStrike">
              <a:latin typeface="Arial"/>
            </a:endParaRPr>
          </a:p>
        </p:txBody>
      </p:sp>
      <p:sp>
        <p:nvSpPr>
          <p:cNvPr id="308" name="Shape 417"/>
          <p:cNvSpPr/>
          <p:nvPr/>
        </p:nvSpPr>
        <p:spPr>
          <a:xfrm>
            <a:off x="4433760" y="3290760"/>
            <a:ext cx="276120" cy="276120"/>
          </a:xfrm>
          <a:prstGeom prst="rect">
            <a:avLst/>
          </a:prstGeom>
          <a:noFill/>
          <a:ln w="0">
            <a:noFill/>
          </a:ln>
        </p:spPr>
        <p:style>
          <a:lnRef idx="0"/>
          <a:fillRef idx="0"/>
          <a:effectRef idx="0"/>
          <a:fontRef idx="minor"/>
        </p:style>
      </p:sp>
      <p:sp>
        <p:nvSpPr>
          <p:cNvPr id="309" name="Shape 422"/>
          <p:cNvSpPr/>
          <p:nvPr/>
        </p:nvSpPr>
        <p:spPr>
          <a:xfrm>
            <a:off x="4572000" y="3429000"/>
            <a:ext cx="276120" cy="276120"/>
          </a:xfrm>
          <a:prstGeom prst="rect">
            <a:avLst/>
          </a:prstGeom>
          <a:noFill/>
          <a:ln w="0">
            <a:noFill/>
          </a:ln>
        </p:spPr>
        <p:style>
          <a:lnRef idx="0"/>
          <a:fillRef idx="0"/>
          <a:effectRef idx="0"/>
          <a:fontRef idx="minor"/>
        </p:style>
      </p:sp>
      <p:sp>
        <p:nvSpPr>
          <p:cNvPr id="310" name="Shape 423"/>
          <p:cNvSpPr/>
          <p:nvPr/>
        </p:nvSpPr>
        <p:spPr>
          <a:xfrm>
            <a:off x="4710240" y="3567240"/>
            <a:ext cx="276120" cy="276120"/>
          </a:xfrm>
          <a:prstGeom prst="rect">
            <a:avLst/>
          </a:prstGeom>
          <a:noFill/>
          <a:ln w="0">
            <a:noFill/>
          </a:ln>
        </p:spPr>
        <p:style>
          <a:lnRef idx="0"/>
          <a:fillRef idx="0"/>
          <a:effectRef idx="0"/>
          <a:fontRef idx="minor"/>
        </p:style>
      </p:sp>
      <p:sp>
        <p:nvSpPr>
          <p:cNvPr id="311" name="Shape 84"/>
          <p:cNvSpPr/>
          <p:nvPr/>
        </p:nvSpPr>
        <p:spPr>
          <a:xfrm>
            <a:off x="276480" y="730440"/>
            <a:ext cx="6051960" cy="1347480"/>
          </a:xfrm>
          <a:prstGeom prst="rect">
            <a:avLst/>
          </a:prstGeom>
          <a:noFill/>
          <a:ln w="0">
            <a:noFill/>
          </a:ln>
        </p:spPr>
        <p:style>
          <a:lnRef idx="0"/>
          <a:fillRef idx="0"/>
          <a:effectRef idx="0"/>
          <a:fontRef idx="minor"/>
        </p:style>
        <p:txBody>
          <a:bodyPr lIns="82800" rIns="82800" tIns="82800" bIns="82800">
            <a:noAutofit/>
          </a:bodyPr>
          <a:p>
            <a:pPr>
              <a:lnSpc>
                <a:spcPct val="100000"/>
              </a:lnSpc>
            </a:pPr>
            <a:r>
              <a:rPr b="1" lang="es-ES" sz="1800" spc="-1" strike="noStrike">
                <a:solidFill>
                  <a:srgbClr val="1f497d"/>
                </a:solidFill>
                <a:latin typeface="Raleway"/>
                <a:ea typeface="Raleway"/>
              </a:rPr>
              <a:t>GLOBAL “API”:</a:t>
            </a:r>
            <a:endParaRPr b="0" lang="en-US" sz="1800" spc="-1" strike="noStrike">
              <a:latin typeface="Arial"/>
            </a:endParaRPr>
          </a:p>
          <a:p>
            <a:pPr>
              <a:lnSpc>
                <a:spcPct val="100000"/>
              </a:lnSpc>
            </a:pPr>
            <a:r>
              <a:rPr b="0" lang="es-ES" sz="2200" spc="-1" strike="noStrike" u="sng">
                <a:solidFill>
                  <a:srgbClr val="0000ff"/>
                </a:solidFill>
                <a:uFillTx/>
                <a:latin typeface="Calibri"/>
                <a:ea typeface="Raleway"/>
                <a:hlinkClick r:id="rId1"/>
              </a:rPr>
              <a:t>http://dataportals.org/api/data.json/</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312" name="Shape 84"/>
          <p:cNvSpPr/>
          <p:nvPr/>
        </p:nvSpPr>
        <p:spPr>
          <a:xfrm>
            <a:off x="276480" y="1697400"/>
            <a:ext cx="8720280" cy="2145960"/>
          </a:xfrm>
          <a:prstGeom prst="rect">
            <a:avLst/>
          </a:prstGeom>
          <a:noFill/>
          <a:ln w="0">
            <a:noFill/>
          </a:ln>
        </p:spPr>
        <p:style>
          <a:lnRef idx="0"/>
          <a:fillRef idx="0"/>
          <a:effectRef idx="0"/>
          <a:fontRef idx="minor"/>
        </p:style>
        <p:txBody>
          <a:bodyPr lIns="82800" rIns="82800" tIns="82800" bIns="82800">
            <a:noAutofit/>
          </a:bodyPr>
          <a:p>
            <a:pPr>
              <a:lnSpc>
                <a:spcPct val="100000"/>
              </a:lnSpc>
            </a:pPr>
            <a:r>
              <a:rPr b="1" lang="es-ES" sz="1800" spc="-1" strike="noStrike">
                <a:solidFill>
                  <a:srgbClr val="1f497d"/>
                </a:solidFill>
                <a:latin typeface="Raleway"/>
                <a:ea typeface="Raleway"/>
              </a:rPr>
              <a:t>Domain “API”:</a:t>
            </a:r>
            <a:endParaRPr b="0" lang="en-US" sz="1800" spc="-1" strike="noStrike">
              <a:latin typeface="Arial"/>
            </a:endParaRPr>
          </a:p>
          <a:p>
            <a:pPr>
              <a:lnSpc>
                <a:spcPct val="100000"/>
              </a:lnSpc>
            </a:pPr>
            <a:r>
              <a:rPr b="1" lang="ca-ES" sz="1500" spc="-1" strike="noStrike" u="sng">
                <a:solidFill>
                  <a:srgbClr val="0000ff"/>
                </a:solidFill>
                <a:uFillTx/>
                <a:latin typeface="Raleway"/>
                <a:ea typeface="Raleway"/>
                <a:hlinkClick r:id="rId2"/>
              </a:rPr>
              <a:t>http://demo.ckan.org</a:t>
            </a:r>
            <a:r>
              <a:rPr b="0" lang="ca-ES" sz="1500" spc="-1" strike="noStrike" u="sng">
                <a:solidFill>
                  <a:srgbClr val="0000ff"/>
                </a:solidFill>
                <a:uFillTx/>
                <a:latin typeface="Raleway"/>
                <a:ea typeface="Raleway"/>
                <a:hlinkClick r:id="rId3"/>
              </a:rPr>
              <a:t>/api/3/action/package_search?q=museu</a:t>
            </a:r>
            <a:endParaRPr b="0" lang="en-US" sz="1500" spc="-1" strike="noStrike">
              <a:latin typeface="Arial"/>
            </a:endParaRPr>
          </a:p>
          <a:p>
            <a:pPr>
              <a:lnSpc>
                <a:spcPct val="100000"/>
              </a:lnSpc>
            </a:pPr>
            <a:r>
              <a:rPr b="1" lang="ca-ES" sz="1500" spc="-1" strike="noStrike" u="sng">
                <a:solidFill>
                  <a:srgbClr val="0000ff"/>
                </a:solidFill>
                <a:uFillTx/>
                <a:latin typeface="Raleway"/>
                <a:ea typeface="Raleway"/>
                <a:hlinkClick r:id="rId4"/>
              </a:rPr>
              <a:t>http://opendata-ajuntament.barcelona.cat/data</a:t>
            </a:r>
            <a:r>
              <a:rPr b="0" lang="ca-ES" sz="1500" spc="-1" strike="noStrike" u="sng">
                <a:solidFill>
                  <a:srgbClr val="0000ff"/>
                </a:solidFill>
                <a:uFillTx/>
                <a:latin typeface="Raleway"/>
                <a:ea typeface="Raleway"/>
                <a:hlinkClick r:id="rId5"/>
              </a:rPr>
              <a:t>/api/3/action/package_search?q=museu</a:t>
            </a:r>
            <a:endParaRPr b="0" lang="en-US" sz="1500" spc="-1" strike="noStrike">
              <a:latin typeface="Arial"/>
            </a:endParaRPr>
          </a:p>
          <a:p>
            <a:pPr>
              <a:lnSpc>
                <a:spcPct val="100000"/>
              </a:lnSpc>
            </a:pPr>
            <a:endParaRPr b="0" lang="en-US" sz="1500" spc="-1" strike="noStrike">
              <a:latin typeface="Arial"/>
            </a:endParaRPr>
          </a:p>
          <a:p>
            <a:pPr>
              <a:lnSpc>
                <a:spcPct val="100000"/>
              </a:lnSpc>
            </a:pPr>
            <a:r>
              <a:rPr b="1" lang="ca-ES" sz="1500" spc="-1" strike="noStrike" u="sng">
                <a:solidFill>
                  <a:srgbClr val="0000ff"/>
                </a:solidFill>
                <a:uFillTx/>
                <a:latin typeface="Raleway"/>
                <a:ea typeface="Raleway"/>
                <a:hlinkClick r:id="rId6"/>
              </a:rPr>
              <a:t>http://demo.ckan.org</a:t>
            </a:r>
            <a:r>
              <a:rPr b="0" lang="ca-ES" sz="1500" spc="-1" strike="noStrike" u="sng">
                <a:solidFill>
                  <a:srgbClr val="0000ff"/>
                </a:solidFill>
                <a:uFillTx/>
                <a:latin typeface="Raleway"/>
                <a:ea typeface="Raleway"/>
                <a:hlinkClick r:id="rId7"/>
              </a:rPr>
              <a:t>/api/3/action/resource_search?query=description:Museu</a:t>
            </a:r>
            <a:endParaRPr b="0" lang="en-US" sz="1500" spc="-1" strike="noStrike">
              <a:latin typeface="Arial"/>
            </a:endParaRPr>
          </a:p>
          <a:p>
            <a:pPr>
              <a:lnSpc>
                <a:spcPct val="100000"/>
              </a:lnSpc>
            </a:pPr>
            <a:endParaRPr b="0" lang="en-US" sz="1500" spc="-1" strike="noStrike">
              <a:latin typeface="Arial"/>
            </a:endParaRPr>
          </a:p>
          <a:p>
            <a:pPr>
              <a:lnSpc>
                <a:spcPct val="100000"/>
              </a:lnSpc>
            </a:pPr>
            <a:r>
              <a:rPr b="1" lang="es-ES" sz="1500" spc="-1" strike="noStrike" u="sng">
                <a:solidFill>
                  <a:srgbClr val="0000ff"/>
                </a:solidFill>
                <a:uFillTx/>
                <a:latin typeface="Raleway"/>
                <a:ea typeface="Raleway"/>
              </a:rPr>
              <a:t>http://opendata-ajuntament.barcelona.cat/data</a:t>
            </a:r>
            <a:r>
              <a:rPr b="0" lang="es-ES" sz="1500" spc="-1" strike="noStrike" u="sng">
                <a:solidFill>
                  <a:srgbClr val="0000ff"/>
                </a:solidFill>
                <a:uFillTx/>
                <a:latin typeface="Raleway"/>
                <a:ea typeface="Raleway"/>
              </a:rPr>
              <a:t>/api/3/action/resource_search?query=description:barri</a:t>
            </a: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p:txBody>
      </p:sp>
      <p:sp>
        <p:nvSpPr>
          <p:cNvPr id="313" name="Shape 84"/>
          <p:cNvSpPr/>
          <p:nvPr/>
        </p:nvSpPr>
        <p:spPr>
          <a:xfrm>
            <a:off x="276480" y="3936960"/>
            <a:ext cx="8568720" cy="2145960"/>
          </a:xfrm>
          <a:prstGeom prst="rect">
            <a:avLst/>
          </a:prstGeom>
          <a:noFill/>
          <a:ln w="0">
            <a:noFill/>
          </a:ln>
        </p:spPr>
        <p:style>
          <a:lnRef idx="0"/>
          <a:fillRef idx="0"/>
          <a:effectRef idx="0"/>
          <a:fontRef idx="minor"/>
        </p:style>
        <p:txBody>
          <a:bodyPr lIns="82800" rIns="82800" tIns="82800" bIns="82800">
            <a:noAutofit/>
          </a:bodyPr>
          <a:p>
            <a:pPr>
              <a:lnSpc>
                <a:spcPct val="100000"/>
              </a:lnSpc>
            </a:pPr>
            <a:r>
              <a:rPr b="1" lang="es-ES" sz="1800" spc="-1" strike="noStrike">
                <a:solidFill>
                  <a:srgbClr val="1f497d"/>
                </a:solidFill>
                <a:latin typeface="Raleway"/>
                <a:ea typeface="Raleway"/>
              </a:rPr>
              <a:t>Dataset “API”: (FileStore y DataStore):</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graphicFrame>
        <p:nvGraphicFramePr>
          <p:cNvPr id="314" name="Tabla 114"/>
          <p:cNvGraphicFramePr/>
          <p:nvPr/>
        </p:nvGraphicFramePr>
        <p:xfrm>
          <a:off x="276480" y="4401720"/>
          <a:ext cx="7466400" cy="1271520"/>
        </p:xfrm>
        <a:graphic>
          <a:graphicData uri="http://schemas.openxmlformats.org/drawingml/2006/table">
            <a:tbl>
              <a:tblPr/>
              <a:tblGrid>
                <a:gridCol w="1471680"/>
                <a:gridCol w="5994720"/>
              </a:tblGrid>
              <a:tr h="317880">
                <a:tc>
                  <a:txBody>
                    <a:bodyPr lIns="43200" rIns="43200" tIns="34560" bIns="34560" anchor="ctr">
                      <a:noAutofit/>
                    </a:bodyPr>
                    <a:p>
                      <a:pPr>
                        <a:lnSpc>
                          <a:spcPct val="100000"/>
                        </a:lnSpc>
                      </a:pPr>
                      <a:r>
                        <a:rPr b="0" lang="es-ES" sz="1500" spc="-1" strike="noStrike">
                          <a:solidFill>
                            <a:srgbClr val="000000"/>
                          </a:solidFill>
                          <a:latin typeface="Raleway"/>
                        </a:rPr>
                        <a:t>Create</a:t>
                      </a:r>
                      <a:endParaRPr b="0" lang="en-US" sz="15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ffffff"/>
                    </a:solidFill>
                  </a:tcPr>
                </a:tc>
                <a:tc>
                  <a:txBody>
                    <a:bodyPr lIns="43200" rIns="43200" tIns="34560" bIns="34560" anchor="ctr">
                      <a:noAutofit/>
                    </a:bodyPr>
                    <a:p>
                      <a:pPr>
                        <a:lnSpc>
                          <a:spcPct val="100000"/>
                        </a:lnSpc>
                      </a:pPr>
                      <a:r>
                        <a:rPr b="0" lang="es-ES" sz="1600" spc="-1" strike="noStrike">
                          <a:solidFill>
                            <a:srgbClr val="000000"/>
                          </a:solidFill>
                          <a:latin typeface="Arial"/>
                          <a:ea typeface="Arial"/>
                        </a:rPr>
                        <a:t>http://demo.ckan.org/api/action/datastore_create</a:t>
                      </a:r>
                      <a:endParaRPr b="0" lang="en-US" sz="16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ffffff"/>
                    </a:solidFill>
                  </a:tcPr>
                </a:tc>
              </a:tr>
              <a:tr h="511560">
                <a:tc>
                  <a:txBody>
                    <a:bodyPr lIns="43200" rIns="43200" tIns="34560" bIns="34560" anchor="ctr">
                      <a:noAutofit/>
                    </a:bodyPr>
                    <a:p>
                      <a:pPr>
                        <a:lnSpc>
                          <a:spcPct val="100000"/>
                        </a:lnSpc>
                      </a:pPr>
                      <a:r>
                        <a:rPr b="0" lang="es-ES" sz="1500" spc="-1" strike="noStrike">
                          <a:solidFill>
                            <a:srgbClr val="000000"/>
                          </a:solidFill>
                          <a:latin typeface="Raleway"/>
                        </a:rPr>
                        <a:t>Update / Insert</a:t>
                      </a:r>
                      <a:endParaRPr b="0" lang="en-US" sz="15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43200" rIns="43200" tIns="34560" bIns="34560" anchor="ctr">
                      <a:noAutofit/>
                    </a:bodyPr>
                    <a:p>
                      <a:pPr>
                        <a:lnSpc>
                          <a:spcPct val="100000"/>
                        </a:lnSpc>
                      </a:pPr>
                      <a:r>
                        <a:rPr b="0" lang="es-ES" sz="1600" spc="-1" strike="noStrike">
                          <a:solidFill>
                            <a:srgbClr val="000000"/>
                          </a:solidFill>
                          <a:latin typeface="Arial"/>
                          <a:ea typeface="Arial"/>
                        </a:rPr>
                        <a:t>http://demo.ckan.org/api/action/datastore_upsert</a:t>
                      </a:r>
                      <a:endParaRPr b="0" lang="en-US" sz="16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r>
              <a:tr h="317880">
                <a:tc>
                  <a:txBody>
                    <a:bodyPr lIns="43200" rIns="43200" tIns="34560" bIns="34560" anchor="ctr">
                      <a:noAutofit/>
                    </a:bodyPr>
                    <a:p>
                      <a:pPr>
                        <a:lnSpc>
                          <a:spcPct val="100000"/>
                        </a:lnSpc>
                      </a:pPr>
                      <a:r>
                        <a:rPr b="0" lang="es-ES" sz="1500" spc="-1" strike="noStrike">
                          <a:solidFill>
                            <a:srgbClr val="000000"/>
                          </a:solidFill>
                          <a:latin typeface="Raleway"/>
                        </a:rPr>
                        <a:t>Query</a:t>
                      </a:r>
                      <a:endParaRPr b="0" lang="en-US" sz="15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ffffff"/>
                    </a:solidFill>
                  </a:tcPr>
                </a:tc>
                <a:tc>
                  <a:txBody>
                    <a:bodyPr lIns="43200" rIns="43200" tIns="34560" bIns="34560" anchor="ctr">
                      <a:noAutofit/>
                    </a:bodyPr>
                    <a:p>
                      <a:pPr>
                        <a:lnSpc>
                          <a:spcPct val="100000"/>
                        </a:lnSpc>
                      </a:pPr>
                      <a:r>
                        <a:rPr b="0" lang="es-ES" sz="1600" spc="-1" strike="noStrike">
                          <a:solidFill>
                            <a:srgbClr val="000000"/>
                          </a:solidFill>
                          <a:latin typeface="Arial"/>
                          <a:ea typeface="Arial"/>
                        </a:rPr>
                        <a:t>http://demo.ckan.org/api/action/datastore_search</a:t>
                      </a:r>
                      <a:endParaRPr b="0" lang="en-US" sz="16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ffffff"/>
                    </a:solidFill>
                  </a:tcPr>
                </a:tc>
              </a:tr>
              <a:tr h="511560">
                <a:tc>
                  <a:txBody>
                    <a:bodyPr lIns="43200" rIns="43200" tIns="34560" bIns="34560" anchor="ctr">
                      <a:noAutofit/>
                    </a:bodyPr>
                    <a:p>
                      <a:pPr>
                        <a:lnSpc>
                          <a:spcPct val="100000"/>
                        </a:lnSpc>
                      </a:pPr>
                      <a:r>
                        <a:rPr b="0" lang="es-ES" sz="1500" spc="-1" strike="noStrike">
                          <a:solidFill>
                            <a:srgbClr val="000000"/>
                          </a:solidFill>
                          <a:latin typeface="Raleway"/>
                        </a:rPr>
                        <a:t>Query (via SQL)</a:t>
                      </a:r>
                      <a:endParaRPr b="0" lang="en-US" sz="15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43200" rIns="43200" tIns="34560" bIns="34560" anchor="ctr">
                      <a:noAutofit/>
                    </a:bodyPr>
                    <a:p>
                      <a:pPr>
                        <a:lnSpc>
                          <a:spcPct val="100000"/>
                        </a:lnSpc>
                      </a:pPr>
                      <a:r>
                        <a:rPr b="0" lang="es-ES" sz="1600" spc="-1" strike="noStrike">
                          <a:solidFill>
                            <a:srgbClr val="000000"/>
                          </a:solidFill>
                          <a:latin typeface="Arial"/>
                          <a:ea typeface="Arial"/>
                        </a:rPr>
                        <a:t>http://demo.ckan.org/api/action/datastore_search_sql</a:t>
                      </a:r>
                      <a:endParaRPr b="0" lang="en-US" sz="1600" spc="-1" strike="noStrike">
                        <a:latin typeface="Arial"/>
                      </a:endParaRPr>
                    </a:p>
                  </a:txBody>
                  <a:tcPr marL="43200" marR="4320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r>
            </a:tbl>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ítulo 1"/>
          <p:cNvSpPr txBox="1"/>
          <p:nvPr/>
        </p:nvSpPr>
        <p:spPr>
          <a:xfrm>
            <a:off x="219240" y="608040"/>
            <a:ext cx="2030400" cy="552960"/>
          </a:xfrm>
          <a:prstGeom prst="rect">
            <a:avLst/>
          </a:prstGeom>
          <a:noFill/>
          <a:ln w="0">
            <a:noFill/>
          </a:ln>
        </p:spPr>
        <p:txBody>
          <a:bodyPr lIns="82800" rIns="82800" tIns="82800" bIns="82800" anchor="ctr">
            <a:normAutofit/>
          </a:bodyPr>
          <a:p>
            <a:pPr>
              <a:lnSpc>
                <a:spcPct val="100000"/>
              </a:lnSpc>
              <a:tabLst>
                <a:tab algn="l" pos="0"/>
              </a:tabLst>
            </a:pPr>
            <a:r>
              <a:rPr b="0" lang="es-ES" sz="2000" spc="-1" strike="noStrike">
                <a:solidFill>
                  <a:srgbClr val="000000"/>
                </a:solidFill>
                <a:latin typeface="Arial"/>
                <a:ea typeface="Arial"/>
              </a:rPr>
              <a:t>Portales CKAN</a:t>
            </a:r>
            <a:endParaRPr b="0" lang="es-ES" sz="2000" spc="-1" strike="noStrike">
              <a:solidFill>
                <a:srgbClr val="000000"/>
              </a:solidFill>
              <a:latin typeface="Calibri"/>
            </a:endParaRPr>
          </a:p>
        </p:txBody>
      </p:sp>
      <p:pic>
        <p:nvPicPr>
          <p:cNvPr id="316" name="Imagen 2" descr=""/>
          <p:cNvPicPr/>
          <p:nvPr/>
        </p:nvPicPr>
        <p:blipFill>
          <a:blip r:embed="rId1"/>
          <a:stretch/>
        </p:blipFill>
        <p:spPr>
          <a:xfrm>
            <a:off x="5796000" y="943920"/>
            <a:ext cx="2214720" cy="1885680"/>
          </a:xfrm>
          <a:prstGeom prst="rect">
            <a:avLst/>
          </a:prstGeom>
          <a:ln w="0">
            <a:noFill/>
          </a:ln>
          <a:effectLst>
            <a:outerShdw algn="t" blurRad="50760" dir="5400000" dist="38160" rotWithShape="0">
              <a:srgbClr val="000000">
                <a:alpha val="40000"/>
              </a:srgbClr>
            </a:outerShdw>
          </a:effectLst>
        </p:spPr>
      </p:pic>
      <p:sp>
        <p:nvSpPr>
          <p:cNvPr id="317" name="Rectángulo 3"/>
          <p:cNvSpPr/>
          <p:nvPr/>
        </p:nvSpPr>
        <p:spPr>
          <a:xfrm>
            <a:off x="77040" y="1615680"/>
            <a:ext cx="556308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600" spc="-1" strike="noStrike">
                <a:solidFill>
                  <a:srgbClr val="000000"/>
                </a:solidFill>
                <a:latin typeface="Calibri"/>
              </a:rPr>
              <a:t>http://opendata-ajuntament.barcelona.cat/data/es/dataset</a:t>
            </a:r>
            <a:endParaRPr b="0" lang="en-US" sz="1600" spc="-1" strike="noStrike">
              <a:latin typeface="Arial"/>
            </a:endParaRPr>
          </a:p>
        </p:txBody>
      </p:sp>
      <p:sp>
        <p:nvSpPr>
          <p:cNvPr id="318" name="Rectángulo 4"/>
          <p:cNvSpPr/>
          <p:nvPr/>
        </p:nvSpPr>
        <p:spPr>
          <a:xfrm>
            <a:off x="398160" y="3778560"/>
            <a:ext cx="20386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000000"/>
                </a:solidFill>
                <a:latin typeface="Calibri"/>
              </a:rPr>
              <a:t>https://data.gov.uk/</a:t>
            </a:r>
            <a:endParaRPr b="0" lang="en-US" sz="1800" spc="-1" strike="noStrike">
              <a:latin typeface="Arial"/>
            </a:endParaRPr>
          </a:p>
        </p:txBody>
      </p:sp>
      <p:pic>
        <p:nvPicPr>
          <p:cNvPr id="319" name="Imagen 5" descr=""/>
          <p:cNvPicPr/>
          <p:nvPr/>
        </p:nvPicPr>
        <p:blipFill>
          <a:blip r:embed="rId2"/>
          <a:stretch/>
        </p:blipFill>
        <p:spPr>
          <a:xfrm>
            <a:off x="5421960" y="3429000"/>
            <a:ext cx="3098160" cy="20059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Shape 87"/>
          <p:cNvSpPr/>
          <p:nvPr/>
        </p:nvSpPr>
        <p:spPr>
          <a:xfrm>
            <a:off x="905760" y="1096200"/>
            <a:ext cx="4118760" cy="675000"/>
          </a:xfrm>
          <a:prstGeom prst="rect">
            <a:avLst/>
          </a:prstGeom>
          <a:noFill/>
          <a:ln w="0">
            <a:noFill/>
          </a:ln>
        </p:spPr>
        <p:style>
          <a:lnRef idx="0"/>
          <a:fillRef idx="0"/>
          <a:effectRef idx="0"/>
          <a:fontRef idx="minor"/>
        </p:style>
        <p:txBody>
          <a:bodyPr lIns="82800" rIns="82800" tIns="82800" bIns="82800">
            <a:noAutofit/>
          </a:bodyPr>
          <a:p>
            <a:pPr algn="ctr">
              <a:lnSpc>
                <a:spcPct val="100000"/>
              </a:lnSpc>
            </a:pPr>
            <a:r>
              <a:rPr b="1" lang="es-ES" sz="2400" spc="-1" strike="noStrike">
                <a:solidFill>
                  <a:srgbClr val="17375e"/>
                </a:solidFill>
                <a:latin typeface="Raleway"/>
                <a:ea typeface="Raleway"/>
              </a:rPr>
              <a:t>Conclusiones</a:t>
            </a:r>
            <a:endParaRPr b="0" lang="en-US" sz="2400" spc="-1" strike="noStrike">
              <a:latin typeface="Arial"/>
            </a:endParaRPr>
          </a:p>
        </p:txBody>
      </p:sp>
      <p:sp>
        <p:nvSpPr>
          <p:cNvPr id="321" name="Shape 84"/>
          <p:cNvSpPr/>
          <p:nvPr/>
        </p:nvSpPr>
        <p:spPr>
          <a:xfrm>
            <a:off x="632160" y="1846440"/>
            <a:ext cx="8091360" cy="2261520"/>
          </a:xfrm>
          <a:prstGeom prst="rect">
            <a:avLst/>
          </a:prstGeom>
          <a:noFill/>
          <a:ln w="0">
            <a:noFill/>
          </a:ln>
        </p:spPr>
        <p:style>
          <a:lnRef idx="0"/>
          <a:fillRef idx="0"/>
          <a:effectRef idx="0"/>
          <a:fontRef idx="minor"/>
        </p:style>
        <p:txBody>
          <a:bodyPr lIns="82800" rIns="82800" tIns="82800" bIns="82800">
            <a:noAutofit/>
          </a:bodyPr>
          <a:p>
            <a:pPr marL="414720" indent="-414360">
              <a:lnSpc>
                <a:spcPct val="100000"/>
              </a:lnSpc>
              <a:buClr>
                <a:srgbClr val="000000"/>
              </a:buClr>
              <a:buSzPct val="25000"/>
              <a:buFont typeface="Wingdings" charset="2"/>
              <a:buChar char=""/>
            </a:pPr>
            <a:r>
              <a:rPr b="1" lang="es-ES" sz="2900" spc="-1" strike="noStrike">
                <a:solidFill>
                  <a:srgbClr val="1f497d"/>
                </a:solidFill>
                <a:latin typeface="Raleway"/>
                <a:ea typeface="Raleway"/>
              </a:rPr>
              <a:t>CKAN es OpenSource</a:t>
            </a:r>
            <a:endParaRPr b="0" lang="en-US" sz="2900" spc="-1" strike="noStrike">
              <a:latin typeface="Arial"/>
            </a:endParaRPr>
          </a:p>
          <a:p>
            <a:pPr marL="414720" indent="-414360">
              <a:lnSpc>
                <a:spcPct val="100000"/>
              </a:lnSpc>
              <a:buClr>
                <a:srgbClr val="000000"/>
              </a:buClr>
              <a:buSzPct val="25000"/>
              <a:buFont typeface="Wingdings" charset="2"/>
              <a:buChar char=""/>
            </a:pPr>
            <a:r>
              <a:rPr b="1" lang="es-ES" sz="2900" spc="-1" strike="noStrike">
                <a:solidFill>
                  <a:srgbClr val="1f497d"/>
                </a:solidFill>
                <a:latin typeface="Raleway"/>
                <a:ea typeface="Raleway"/>
              </a:rPr>
              <a:t>Puedo instalarlo en mi servidor o utilizar servicio web</a:t>
            </a:r>
            <a:endParaRPr b="0" lang="en-US" sz="2900" spc="-1" strike="noStrike">
              <a:latin typeface="Arial"/>
            </a:endParaRPr>
          </a:p>
          <a:p>
            <a:pPr marL="414720" indent="-414360">
              <a:lnSpc>
                <a:spcPct val="100000"/>
              </a:lnSpc>
              <a:buClr>
                <a:srgbClr val="000000"/>
              </a:buClr>
              <a:buSzPct val="25000"/>
              <a:buFont typeface="Wingdings" charset="2"/>
              <a:buChar char=""/>
            </a:pPr>
            <a:r>
              <a:rPr b="1" lang="es-ES" sz="2900" spc="-1" strike="noStrike">
                <a:solidFill>
                  <a:srgbClr val="1f497d"/>
                </a:solidFill>
                <a:latin typeface="Raleway"/>
                <a:ea typeface="Raleway"/>
              </a:rPr>
              <a:t>Puedo automatizar la gestión de datasets</a:t>
            </a:r>
            <a:endParaRPr b="0" lang="en-US" sz="2900" spc="-1" strike="noStrike">
              <a:latin typeface="Arial"/>
            </a:endParaRPr>
          </a:p>
          <a:p>
            <a:pPr marL="414720" indent="-414360">
              <a:lnSpc>
                <a:spcPct val="100000"/>
              </a:lnSpc>
              <a:buClr>
                <a:srgbClr val="000000"/>
              </a:buClr>
              <a:buSzPct val="25000"/>
              <a:buFont typeface="Wingdings" charset="2"/>
              <a:buChar char=""/>
            </a:pPr>
            <a:r>
              <a:rPr b="1" lang="es-ES" sz="2900" spc="-1" strike="noStrike">
                <a:solidFill>
                  <a:srgbClr val="1f497d"/>
                </a:solidFill>
                <a:latin typeface="Raleway"/>
                <a:ea typeface="Raleway"/>
              </a:rPr>
              <a:t>Todos los Datasets están expuestos via API</a:t>
            </a:r>
            <a:endParaRPr b="0" lang="en-US" sz="2900" spc="-1" strike="noStrike">
              <a:latin typeface="Arial"/>
            </a:endParaRPr>
          </a:p>
          <a:p>
            <a:pPr>
              <a:lnSpc>
                <a:spcPct val="100000"/>
              </a:lnSpc>
            </a:pPr>
            <a:endParaRPr b="0" lang="en-US" sz="2900" spc="-1" strike="noStrike">
              <a:latin typeface="Arial"/>
            </a:endParaRPr>
          </a:p>
          <a:p>
            <a:pPr>
              <a:lnSpc>
                <a:spcPct val="100000"/>
              </a:lnSpc>
            </a:pPr>
            <a:endParaRPr b="0" lang="en-US" sz="2900" spc="-1" strike="noStrike">
              <a:latin typeface="Arial"/>
            </a:endParaRPr>
          </a:p>
          <a:p>
            <a:pPr>
              <a:lnSpc>
                <a:spcPct val="100000"/>
              </a:lnSpc>
            </a:pPr>
            <a:endParaRPr b="0" lang="en-US" sz="2900" spc="-1" strike="noStrike">
              <a:latin typeface="Arial"/>
            </a:endParaRPr>
          </a:p>
          <a:p>
            <a:pPr>
              <a:lnSpc>
                <a:spcPct val="100000"/>
              </a:lnSpc>
            </a:pPr>
            <a:endParaRPr b="0" lang="en-US" sz="2900" spc="-1" strike="noStrike">
              <a:latin typeface="Arial"/>
            </a:endParaRPr>
          </a:p>
          <a:p>
            <a:pPr>
              <a:lnSpc>
                <a:spcPct val="100000"/>
              </a:lnSpc>
            </a:pPr>
            <a:endParaRPr b="0" lang="en-US" sz="29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Box 2"/>
          <p:cNvSpPr/>
          <p:nvPr/>
        </p:nvSpPr>
        <p:spPr>
          <a:xfrm>
            <a:off x="681480" y="1222200"/>
            <a:ext cx="4128120" cy="1461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ca-ES" sz="1800" spc="-1" strike="noStrike">
                <a:solidFill>
                  <a:srgbClr val="17375e"/>
                </a:solidFill>
                <a:latin typeface="Calibri"/>
              </a:rPr>
              <a:t>Ejemplos de utilización API Socrata y CKAN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ca-ES" sz="1800" spc="-1" strike="noStrike">
                <a:solidFill>
                  <a:srgbClr val="17375e"/>
                </a:solidFill>
                <a:latin typeface="Calibri"/>
              </a:rPr>
              <a:t>/utilización-servicio-opendata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Introducción Smart cities</a:t>
            </a:r>
            <a:endParaRPr b="0" lang="es-ES" sz="3200" spc="-1" strike="noStrike">
              <a:solidFill>
                <a:srgbClr val="000000"/>
              </a:solidFill>
              <a:latin typeface="Calibri"/>
            </a:endParaRPr>
          </a:p>
        </p:txBody>
      </p:sp>
      <p:sp>
        <p:nvSpPr>
          <p:cNvPr id="141" name="CuadroTexto 3"/>
          <p:cNvSpPr/>
          <p:nvPr/>
        </p:nvSpPr>
        <p:spPr>
          <a:xfrm>
            <a:off x="711720" y="1065960"/>
            <a:ext cx="2988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s-ES" sz="1800" spc="-1" strike="noStrike">
                <a:solidFill>
                  <a:srgbClr val="000000"/>
                </a:solidFill>
                <a:latin typeface="Calibri"/>
              </a:rPr>
              <a:t>Smart city: </a:t>
            </a:r>
            <a:r>
              <a:rPr b="0" lang="es-ES" sz="1800" spc="-1" strike="noStrike">
                <a:solidFill>
                  <a:srgbClr val="000000"/>
                </a:solidFill>
                <a:latin typeface="Calibri"/>
              </a:rPr>
              <a:t>ejemplo Barcelona</a:t>
            </a:r>
            <a:endParaRPr b="0" lang="en-US" sz="1800" spc="-1" strike="noStrike">
              <a:latin typeface="Arial"/>
            </a:endParaRPr>
          </a:p>
        </p:txBody>
      </p:sp>
      <p:sp>
        <p:nvSpPr>
          <p:cNvPr id="142" name="Rectángulo 2"/>
          <p:cNvSpPr/>
          <p:nvPr/>
        </p:nvSpPr>
        <p:spPr>
          <a:xfrm>
            <a:off x="500760" y="1537200"/>
            <a:ext cx="7738560" cy="4205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a6a6a6"/>
                </a:solidFill>
                <a:latin typeface="Calibri"/>
              </a:rPr>
              <a:t>Barcelona has established a number of projects that can be considered 'smart city' applications within its "CityOS" strategy. For example, sensor technology has been implemented in the </a:t>
            </a:r>
            <a:r>
              <a:rPr b="1" lang="en-US" sz="1800" spc="-1" strike="noStrike">
                <a:solidFill>
                  <a:srgbClr val="17375e"/>
                </a:solidFill>
                <a:latin typeface="Calibri"/>
              </a:rPr>
              <a:t>irrigation system </a:t>
            </a:r>
            <a:r>
              <a:rPr b="0" lang="en-US" sz="1800" spc="-1" strike="noStrike">
                <a:solidFill>
                  <a:srgbClr val="a6a6a6"/>
                </a:solidFill>
                <a:latin typeface="Calibri"/>
              </a:rPr>
              <a:t>in Parc del Centre de Poblenou, where real time data is transmitted to gardening crews about the level of water required for the plants. Barcelona has also designed a </a:t>
            </a:r>
            <a:r>
              <a:rPr b="1" lang="en-US" sz="1800" spc="-1" strike="noStrike">
                <a:solidFill>
                  <a:srgbClr val="17375e"/>
                </a:solidFill>
                <a:latin typeface="Calibri"/>
              </a:rPr>
              <a:t>new bus network based </a:t>
            </a:r>
            <a:r>
              <a:rPr b="0" lang="en-US" sz="1800" spc="-1" strike="noStrike">
                <a:solidFill>
                  <a:srgbClr val="a6a6a6"/>
                </a:solidFill>
                <a:latin typeface="Calibri"/>
              </a:rPr>
              <a:t>on data analysis of the most common traffic flows in Barcelona, utilising primarily vertical, horizontal and diagonal routes with a number of interchanges. Integration of multiple smart city technologies can be seen through the implementation of </a:t>
            </a:r>
            <a:r>
              <a:rPr b="1" lang="en-US" sz="1800" spc="-1" strike="noStrike">
                <a:solidFill>
                  <a:srgbClr val="17375e"/>
                </a:solidFill>
                <a:latin typeface="Calibri"/>
              </a:rPr>
              <a:t>smart traffic lights </a:t>
            </a:r>
            <a:r>
              <a:rPr b="0" lang="en-US" sz="1800" spc="-1" strike="noStrike">
                <a:solidFill>
                  <a:srgbClr val="a6a6a6"/>
                </a:solidFill>
                <a:latin typeface="Calibri"/>
              </a:rPr>
              <a:t>as buses run on routes designed to optimise the number of green lights. In addition, where an </a:t>
            </a:r>
            <a:r>
              <a:rPr b="1" lang="en-US" sz="1800" spc="-1" strike="noStrike">
                <a:solidFill>
                  <a:srgbClr val="17375e"/>
                </a:solidFill>
                <a:latin typeface="Calibri"/>
              </a:rPr>
              <a:t>emergency is reported </a:t>
            </a:r>
            <a:r>
              <a:rPr b="0" lang="en-US" sz="1800" spc="-1" strike="noStrike">
                <a:solidFill>
                  <a:srgbClr val="a6a6a6"/>
                </a:solidFill>
                <a:latin typeface="Calibri"/>
              </a:rPr>
              <a:t>in Barcelona, the approximate route of the emergency vehicle is entered into the traffic light system, setting all the lights to green as the vehicle approaches through a mix of GPS and traffic management software, allowing emergency services to reach the incident without delay. Much of this data is managed by the </a:t>
            </a:r>
            <a:r>
              <a:rPr b="0" lang="en-US" sz="1800" spc="-1" strike="noStrike">
                <a:solidFill>
                  <a:srgbClr val="17375e"/>
                </a:solidFill>
                <a:latin typeface="Calibri"/>
              </a:rPr>
              <a:t>Sentilo Platform </a:t>
            </a:r>
            <a:r>
              <a:rPr b="0" lang="en-US" sz="1800" spc="-1" strike="noStrike">
                <a:solidFill>
                  <a:srgbClr val="a6a6a6"/>
                </a:solidFill>
                <a:latin typeface="Calibri"/>
              </a:rPr>
              <a:t>(http://www.sentilo.io/wordpress/)</a:t>
            </a:r>
            <a:endParaRPr b="0" lang="en-US" sz="1800" spc="-1" strike="noStrike">
              <a:latin typeface="Arial"/>
            </a:endParaRPr>
          </a:p>
        </p:txBody>
      </p:sp>
      <p:sp>
        <p:nvSpPr>
          <p:cNvPr id="143" name="Rectangle 4"/>
          <p:cNvSpPr/>
          <p:nvPr/>
        </p:nvSpPr>
        <p:spPr>
          <a:xfrm>
            <a:off x="746280" y="6091920"/>
            <a:ext cx="4571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ca-ES" sz="1400" spc="-1" strike="noStrike">
                <a:solidFill>
                  <a:srgbClr val="000000"/>
                </a:solidFill>
                <a:latin typeface="Calibri"/>
              </a:rPr>
              <a:t>Fuente: https://en.wikipedia.org/wiki/Smart_city#Barcelona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Introducción Smart cities</a:t>
            </a:r>
            <a:endParaRPr b="0" lang="es-ES" sz="3200" spc="-1" strike="noStrike">
              <a:solidFill>
                <a:srgbClr val="000000"/>
              </a:solidFill>
              <a:latin typeface="Calibri"/>
            </a:endParaRPr>
          </a:p>
        </p:txBody>
      </p:sp>
      <p:sp>
        <p:nvSpPr>
          <p:cNvPr id="145" name="CuadroTexto 3"/>
          <p:cNvSpPr/>
          <p:nvPr/>
        </p:nvSpPr>
        <p:spPr>
          <a:xfrm>
            <a:off x="711000" y="1219320"/>
            <a:ext cx="30798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s-ES" sz="1800" spc="-1" strike="noStrike">
                <a:solidFill>
                  <a:srgbClr val="000000"/>
                </a:solidFill>
                <a:latin typeface="Calibri"/>
              </a:rPr>
              <a:t>Smart cities </a:t>
            </a:r>
            <a:r>
              <a:rPr b="0" lang="es-ES" sz="1800" spc="-1" strike="noStrike">
                <a:solidFill>
                  <a:srgbClr val="000000"/>
                </a:solidFill>
                <a:latin typeface="Calibri"/>
              </a:rPr>
              <a:t>ejemplo Barcelona</a:t>
            </a:r>
            <a:endParaRPr b="0" lang="en-US" sz="1800" spc="-1" strike="noStrike">
              <a:latin typeface="Arial"/>
            </a:endParaRPr>
          </a:p>
        </p:txBody>
      </p:sp>
      <p:sp>
        <p:nvSpPr>
          <p:cNvPr id="146" name="Rectángulo 4"/>
          <p:cNvSpPr/>
          <p:nvPr/>
        </p:nvSpPr>
        <p:spPr>
          <a:xfrm>
            <a:off x="2513520" y="6231240"/>
            <a:ext cx="33357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s-ES" sz="1800" spc="-1" strike="noStrike">
                <a:solidFill>
                  <a:srgbClr val="000000"/>
                </a:solidFill>
                <a:latin typeface="Calibri"/>
              </a:rPr>
              <a:t>http://www.sentilo.io/wordpress/</a:t>
            </a:r>
            <a:endParaRPr b="0" lang="en-US" sz="1800" spc="-1" strike="noStrike">
              <a:latin typeface="Arial"/>
            </a:endParaRPr>
          </a:p>
        </p:txBody>
      </p:sp>
      <p:pic>
        <p:nvPicPr>
          <p:cNvPr id="147" name="Imagen 5" descr=""/>
          <p:cNvPicPr/>
          <p:nvPr/>
        </p:nvPicPr>
        <p:blipFill>
          <a:blip r:embed="rId1"/>
          <a:stretch/>
        </p:blipFill>
        <p:spPr>
          <a:xfrm>
            <a:off x="986400" y="1685880"/>
            <a:ext cx="6903720" cy="40658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Introducción Smart cities</a:t>
            </a:r>
            <a:endParaRPr b="0" lang="es-ES" sz="3200" spc="-1" strike="noStrike">
              <a:solidFill>
                <a:srgbClr val="000000"/>
              </a:solidFill>
              <a:latin typeface="Calibri"/>
            </a:endParaRPr>
          </a:p>
        </p:txBody>
      </p:sp>
      <p:sp>
        <p:nvSpPr>
          <p:cNvPr id="149" name="CuadroTexto 3"/>
          <p:cNvSpPr/>
          <p:nvPr/>
        </p:nvSpPr>
        <p:spPr>
          <a:xfrm>
            <a:off x="1595520" y="1325160"/>
            <a:ext cx="50976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s-ES" sz="1800" spc="-1" strike="noStrike">
                <a:solidFill>
                  <a:srgbClr val="000000"/>
                </a:solidFill>
                <a:latin typeface="Calibri"/>
              </a:rPr>
              <a:t>Smart cities </a:t>
            </a:r>
            <a:r>
              <a:rPr b="1" lang="es-ES" sz="2400" spc="-1" strike="noStrike">
                <a:solidFill>
                  <a:srgbClr val="000000"/>
                </a:solidFill>
                <a:latin typeface="Calibri"/>
              </a:rPr>
              <a:t>también</a:t>
            </a:r>
            <a:r>
              <a:rPr b="1" lang="es-ES" sz="1800" spc="-1" strike="noStrike">
                <a:solidFill>
                  <a:srgbClr val="000000"/>
                </a:solidFill>
                <a:latin typeface="Calibri"/>
              </a:rPr>
              <a:t> </a:t>
            </a:r>
            <a:r>
              <a:rPr b="0" lang="es-ES" sz="1800" spc="-1" strike="noStrike">
                <a:solidFill>
                  <a:srgbClr val="000000"/>
                </a:solidFill>
                <a:latin typeface="Calibri"/>
              </a:rPr>
              <a:t>es comportamiento humano</a:t>
            </a:r>
            <a:endParaRPr b="0" lang="en-US" sz="1800" spc="-1" strike="noStrike">
              <a:latin typeface="Arial"/>
            </a:endParaRPr>
          </a:p>
        </p:txBody>
      </p:sp>
      <p:pic>
        <p:nvPicPr>
          <p:cNvPr id="150" name="Imagen 4" descr=""/>
          <p:cNvPicPr/>
          <p:nvPr/>
        </p:nvPicPr>
        <p:blipFill>
          <a:blip r:embed="rId1"/>
          <a:stretch/>
        </p:blipFill>
        <p:spPr>
          <a:xfrm>
            <a:off x="1075680" y="1995840"/>
            <a:ext cx="6362280" cy="34218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Introducción Smart cities</a:t>
            </a:r>
            <a:endParaRPr b="0" lang="es-ES" sz="3200" spc="-1" strike="noStrike">
              <a:solidFill>
                <a:srgbClr val="000000"/>
              </a:solidFill>
              <a:latin typeface="Calibri"/>
            </a:endParaRPr>
          </a:p>
        </p:txBody>
      </p:sp>
      <p:sp>
        <p:nvSpPr>
          <p:cNvPr id="152" name="CuadroTexto 3"/>
          <p:cNvSpPr/>
          <p:nvPr/>
        </p:nvSpPr>
        <p:spPr>
          <a:xfrm>
            <a:off x="309960" y="1522440"/>
            <a:ext cx="85615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s-ES" sz="1800" spc="-1" strike="noStrike">
                <a:solidFill>
                  <a:srgbClr val="000000"/>
                </a:solidFill>
                <a:latin typeface="Calibri"/>
              </a:rPr>
              <a:t>Tecnológicamente una Smart City se basa en un conjunto  servicios (web) especializados </a:t>
            </a:r>
            <a:endParaRPr b="0" lang="en-US" sz="1800" spc="-1" strike="noStrike">
              <a:latin typeface="Arial"/>
            </a:endParaRPr>
          </a:p>
        </p:txBody>
      </p:sp>
      <p:sp>
        <p:nvSpPr>
          <p:cNvPr id="153" name="CuadroTexto 5"/>
          <p:cNvSpPr/>
          <p:nvPr/>
        </p:nvSpPr>
        <p:spPr>
          <a:xfrm>
            <a:off x="825120" y="4598640"/>
            <a:ext cx="7694280" cy="1492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s-ES" sz="2000" spc="-1" strike="noStrike">
                <a:solidFill>
                  <a:srgbClr val="000000"/>
                </a:solidFill>
                <a:latin typeface="Calibri"/>
              </a:rPr>
              <a:t>Si estos servicios contienen una componente geográfica (coordenadas),</a:t>
            </a:r>
            <a:endParaRPr b="0" lang="en-US" sz="2000" spc="-1" strike="noStrike">
              <a:latin typeface="Arial"/>
            </a:endParaRPr>
          </a:p>
          <a:p>
            <a:pPr>
              <a:lnSpc>
                <a:spcPct val="100000"/>
              </a:lnSpc>
            </a:pPr>
            <a:r>
              <a:rPr b="1" lang="es-ES" sz="2000" spc="-1" strike="noStrike">
                <a:solidFill>
                  <a:srgbClr val="000000"/>
                </a:solidFill>
                <a:latin typeface="Calibri"/>
              </a:rPr>
              <a:t> </a:t>
            </a:r>
            <a:r>
              <a:rPr b="1" lang="es-ES" sz="2000" spc="-1" strike="noStrike">
                <a:solidFill>
                  <a:srgbClr val="000000"/>
                </a:solidFill>
                <a:latin typeface="Calibri"/>
              </a:rPr>
              <a:t>hablaremos de :</a:t>
            </a:r>
            <a:endParaRPr b="0" lang="en-US" sz="2000" spc="-1" strike="noStrike">
              <a:latin typeface="Arial"/>
            </a:endParaRPr>
          </a:p>
          <a:p>
            <a:pPr>
              <a:lnSpc>
                <a:spcPct val="100000"/>
              </a:lnSpc>
            </a:pPr>
            <a:endParaRPr b="0" lang="en-US" sz="2000" spc="-1" strike="noStrike">
              <a:latin typeface="Arial"/>
            </a:endParaRPr>
          </a:p>
          <a:p>
            <a:pPr algn="ctr">
              <a:lnSpc>
                <a:spcPct val="100000"/>
              </a:lnSpc>
            </a:pPr>
            <a:r>
              <a:rPr b="1" lang="es-ES" sz="3200" spc="-1" strike="noStrike">
                <a:solidFill>
                  <a:srgbClr val="000000"/>
                </a:solidFill>
                <a:latin typeface="Calibri"/>
              </a:rPr>
              <a:t>GeoServicios</a:t>
            </a:r>
            <a:endParaRPr b="0" lang="en-US" sz="3200" spc="-1" strike="noStrike">
              <a:latin typeface="Arial"/>
            </a:endParaRPr>
          </a:p>
        </p:txBody>
      </p:sp>
      <p:pic>
        <p:nvPicPr>
          <p:cNvPr id="154" name="Picture 2" descr="http://www.floratechnology.net/wp-content/uploads/2017/02/Services4.png"/>
          <p:cNvPicPr/>
          <p:nvPr/>
        </p:nvPicPr>
        <p:blipFill>
          <a:blip r:embed="rId1"/>
          <a:stretch/>
        </p:blipFill>
        <p:spPr>
          <a:xfrm>
            <a:off x="1581480" y="2166120"/>
            <a:ext cx="5362560" cy="20808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Conceptos Geoservicios</a:t>
            </a:r>
            <a:endParaRPr b="0" lang="es-ES" sz="3200" spc="-1" strike="noStrike">
              <a:solidFill>
                <a:srgbClr val="000000"/>
              </a:solidFill>
              <a:latin typeface="Calibri"/>
            </a:endParaRPr>
          </a:p>
        </p:txBody>
      </p:sp>
      <p:sp>
        <p:nvSpPr>
          <p:cNvPr id="156" name="Shape 76"/>
          <p:cNvSpPr/>
          <p:nvPr/>
        </p:nvSpPr>
        <p:spPr>
          <a:xfrm>
            <a:off x="0" y="2632680"/>
            <a:ext cx="9392760" cy="1236960"/>
          </a:xfrm>
          <a:prstGeom prst="rect">
            <a:avLst/>
          </a:prstGeom>
          <a:noFill/>
          <a:ln w="0">
            <a:noFill/>
          </a:ln>
        </p:spPr>
        <p:style>
          <a:lnRef idx="0"/>
          <a:fillRef idx="0"/>
          <a:effectRef idx="0"/>
          <a:fontRef idx="minor"/>
        </p:style>
        <p:txBody>
          <a:bodyPr lIns="111960" rIns="111960" tIns="111960" bIns="111960" anchor="ctr">
            <a:noAutofit/>
          </a:bodyPr>
          <a:p>
            <a:pPr algn="ctr">
              <a:lnSpc>
                <a:spcPct val="100000"/>
              </a:lnSpc>
            </a:pPr>
            <a:r>
              <a:rPr b="1" lang="es-ES" sz="4400" spc="-1" strike="noStrike">
                <a:solidFill>
                  <a:srgbClr val="17375e"/>
                </a:solidFill>
                <a:latin typeface="Raleway"/>
                <a:ea typeface="Raleway"/>
              </a:rPr>
              <a:t>¿Qué es un GeoServicio y para qué sirve?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ítulo 1"/>
          <p:cNvSpPr txBox="1"/>
          <p:nvPr/>
        </p:nvSpPr>
        <p:spPr>
          <a:xfrm>
            <a:off x="0" y="442080"/>
            <a:ext cx="9143640" cy="527040"/>
          </a:xfrm>
          <a:prstGeom prst="rect">
            <a:avLst/>
          </a:prstGeom>
          <a:solidFill>
            <a:srgbClr val="254061"/>
          </a:solidFill>
          <a:ln w="0">
            <a:noFill/>
          </a:ln>
        </p:spPr>
        <p:txBody>
          <a:bodyPr anchor="ctr">
            <a:normAutofit fontScale="91000"/>
          </a:bodyPr>
          <a:p>
            <a:pPr>
              <a:lnSpc>
                <a:spcPct val="100000"/>
              </a:lnSpc>
            </a:pPr>
            <a:r>
              <a:rPr b="0" lang="es-ES" sz="3200" spc="-1" strike="noStrike">
                <a:solidFill>
                  <a:srgbClr val="ffffff"/>
                </a:solidFill>
                <a:latin typeface="Arial"/>
              </a:rPr>
              <a:t>Conceptos Geoservicios</a:t>
            </a:r>
            <a:endParaRPr b="0" lang="es-ES" sz="3200" spc="-1" strike="noStrike">
              <a:solidFill>
                <a:srgbClr val="000000"/>
              </a:solidFill>
              <a:latin typeface="Calibri"/>
            </a:endParaRPr>
          </a:p>
        </p:txBody>
      </p:sp>
      <p:sp>
        <p:nvSpPr>
          <p:cNvPr id="158" name="Shape 76"/>
          <p:cNvSpPr/>
          <p:nvPr/>
        </p:nvSpPr>
        <p:spPr>
          <a:xfrm>
            <a:off x="0" y="1735200"/>
            <a:ext cx="8853120" cy="1236960"/>
          </a:xfrm>
          <a:prstGeom prst="rect">
            <a:avLst/>
          </a:prstGeom>
          <a:noFill/>
          <a:ln w="0">
            <a:noFill/>
          </a:ln>
        </p:spPr>
        <p:style>
          <a:lnRef idx="0"/>
          <a:fillRef idx="0"/>
          <a:effectRef idx="0"/>
          <a:fontRef idx="minor"/>
        </p:style>
        <p:txBody>
          <a:bodyPr lIns="111960" rIns="111960" tIns="111960" bIns="111960" anchor="ctr">
            <a:noAutofit/>
          </a:bodyPr>
          <a:p>
            <a:pPr algn="ctr">
              <a:lnSpc>
                <a:spcPct val="100000"/>
              </a:lnSpc>
            </a:pPr>
            <a:r>
              <a:rPr b="1" lang="es-ES" sz="4000" spc="-1" strike="noStrike">
                <a:solidFill>
                  <a:srgbClr val="17375e"/>
                </a:solidFill>
                <a:latin typeface="Raleway"/>
                <a:ea typeface="Raleway"/>
              </a:rPr>
              <a:t>Es una interfaz que recibe parámetros* + valores y devuelve una respuesta* formateada</a:t>
            </a:r>
            <a:endParaRPr b="0" lang="en-US" sz="4000" spc="-1" strike="noStrike">
              <a:latin typeface="Arial"/>
            </a:endParaRPr>
          </a:p>
        </p:txBody>
      </p:sp>
      <p:sp>
        <p:nvSpPr>
          <p:cNvPr id="159" name="TextBox 2"/>
          <p:cNvSpPr/>
          <p:nvPr/>
        </p:nvSpPr>
        <p:spPr>
          <a:xfrm>
            <a:off x="635400" y="5057280"/>
            <a:ext cx="77796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ca-ES" sz="1800" spc="-1" strike="noStrike">
                <a:solidFill>
                  <a:srgbClr val="000000"/>
                </a:solidFill>
                <a:latin typeface="Calibri"/>
              </a:rPr>
              <a:t>* </a:t>
            </a:r>
            <a:r>
              <a:rPr b="0" lang="es-ES_tradnl" sz="1800" spc="-1" strike="noStrike">
                <a:solidFill>
                  <a:srgbClr val="000000"/>
                </a:solidFill>
                <a:latin typeface="Calibri"/>
              </a:rPr>
              <a:t>La parámetros y formatos son conocidos y están documentados en formatos API</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403</TotalTime>
  <Application>LibreOffice/7.1.3.2$Linux_X86_64 LibreOffice_project/47f78053abe362b9384784d31a6e56f8511eb1c1</Application>
  <AppVersion>15.0000</AppVersion>
  <Words>1811</Words>
  <Paragraphs>284</Paragraphs>
  <Company>CALAFI</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2015-09-23T04:52:09Z</dcterms:created>
  <dc:creator>JOAQUIM CA</dc:creator>
  <dc:description/>
  <dc:language>en-US</dc:language>
  <cp:lastModifiedBy/>
  <dcterms:modified xsi:type="dcterms:W3CDTF">2021-12-08T11:07:51Z</dcterms:modified>
  <cp:revision>42</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15</vt:i4>
  </property>
  <property fmtid="{D5CDD505-2E9C-101B-9397-08002B2CF9AE}" pid="3" name="PresentationFormat">
    <vt:lpwstr>On-screen Show (4:3)</vt:lpwstr>
  </property>
  <property fmtid="{D5CDD505-2E9C-101B-9397-08002B2CF9AE}" pid="4" name="Slides">
    <vt:i4>39</vt:i4>
  </property>
</Properties>
</file>